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5.xml" ContentType="application/vnd.openxmlformats-officedocument.theme+xml"/>
  <Override PartName="/ppt/slideLayouts/slideLayout87.xml" ContentType="application/vnd.openxmlformats-officedocument.presentationml.slideLayout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  <p:sldMasterId id="2147483814" r:id="rId2"/>
    <p:sldMasterId id="2147483816" r:id="rId3"/>
    <p:sldMasterId id="2147483845" r:id="rId4"/>
    <p:sldMasterId id="2147483847" r:id="rId5"/>
    <p:sldMasterId id="2147483876" r:id="rId6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798BEC-308E-4F07-B74B-D011B3F98835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31A6E1B-1B86-42B5-B792-EECCA59F19AC}">
      <dgm:prSet/>
      <dgm:spPr/>
      <dgm:t>
        <a:bodyPr/>
        <a:lstStyle/>
        <a:p>
          <a:pPr algn="l"/>
          <a:r>
            <a:rPr lang="sr-Cyrl-RS" dirty="0"/>
            <a:t>Тржиште данас не нуди </a:t>
          </a:r>
          <a:r>
            <a:rPr lang="sr-Cyrl-RS" dirty="0" err="1"/>
            <a:t>никакаве</a:t>
          </a:r>
          <a:r>
            <a:rPr lang="sr-Cyrl-RS" dirty="0"/>
            <a:t> апликације које би омогућиле скијашима лагоднији боравак на планини</a:t>
          </a:r>
          <a:endParaRPr lang="en-US" dirty="0"/>
        </a:p>
      </dgm:t>
    </dgm:pt>
    <dgm:pt modelId="{1974F0C8-6802-4880-B26A-B9E9E36C00C2}" type="parTrans" cxnId="{1535A95F-5CDB-4B13-B45F-32E7F6FB5DF6}">
      <dgm:prSet/>
      <dgm:spPr/>
      <dgm:t>
        <a:bodyPr/>
        <a:lstStyle/>
        <a:p>
          <a:endParaRPr lang="en-US"/>
        </a:p>
      </dgm:t>
    </dgm:pt>
    <dgm:pt modelId="{AF8E7955-88BE-43AC-8293-8C0D6CBA739C}" type="sibTrans" cxnId="{1535A95F-5CDB-4B13-B45F-32E7F6FB5DF6}">
      <dgm:prSet/>
      <dgm:spPr/>
      <dgm:t>
        <a:bodyPr/>
        <a:lstStyle/>
        <a:p>
          <a:endParaRPr lang="en-US"/>
        </a:p>
      </dgm:t>
    </dgm:pt>
    <dgm:pt modelId="{14311574-EB2E-429D-8497-9B227C8D8F55}">
      <dgm:prSet/>
      <dgm:spPr/>
      <dgm:t>
        <a:bodyPr/>
        <a:lstStyle/>
        <a:p>
          <a:r>
            <a:rPr lang="sr-Cyrl-RS" dirty="0"/>
            <a:t>Понуда која постоји јесу џепне мапе, мапе изложене на таблама, као и путокази, док за одређивање гужве не постоји никакав вид помоћи</a:t>
          </a:r>
          <a:endParaRPr lang="en-US" dirty="0"/>
        </a:p>
      </dgm:t>
    </dgm:pt>
    <dgm:pt modelId="{06D3F693-00DC-4101-B09E-ACAEC2215F62}" type="parTrans" cxnId="{9F4359B4-8AC3-4976-9A90-32237A1A0D11}">
      <dgm:prSet/>
      <dgm:spPr/>
      <dgm:t>
        <a:bodyPr/>
        <a:lstStyle/>
        <a:p>
          <a:endParaRPr lang="en-US"/>
        </a:p>
      </dgm:t>
    </dgm:pt>
    <dgm:pt modelId="{0CBB6C03-23E1-4793-93AD-6A8E706A444E}" type="sibTrans" cxnId="{9F4359B4-8AC3-4976-9A90-32237A1A0D11}">
      <dgm:prSet/>
      <dgm:spPr/>
      <dgm:t>
        <a:bodyPr/>
        <a:lstStyle/>
        <a:p>
          <a:endParaRPr lang="en-US"/>
        </a:p>
      </dgm:t>
    </dgm:pt>
    <dgm:pt modelId="{4ADA6276-7ABC-4320-9788-15A6B01E5D0C}">
      <dgm:prSet/>
      <dgm:spPr/>
      <dgm:t>
        <a:bodyPr/>
        <a:lstStyle/>
        <a:p>
          <a:r>
            <a:rPr lang="sr-Cyrl-RS"/>
            <a:t>Апликација би корисницима омогућила да прате гужву на ски лифтовима, одреде своју локацију, укључе навигацију до жељеног одредишта...</a:t>
          </a:r>
          <a:endParaRPr lang="en-US"/>
        </a:p>
      </dgm:t>
    </dgm:pt>
    <dgm:pt modelId="{8630546E-F38C-4096-B21C-9AFC952D6411}" type="parTrans" cxnId="{DD4B03A9-86A3-4754-8269-1E0D23A46B68}">
      <dgm:prSet/>
      <dgm:spPr/>
      <dgm:t>
        <a:bodyPr/>
        <a:lstStyle/>
        <a:p>
          <a:endParaRPr lang="en-US"/>
        </a:p>
      </dgm:t>
    </dgm:pt>
    <dgm:pt modelId="{FCFC83AA-25BE-482E-BFC3-169CC8B8F989}" type="sibTrans" cxnId="{DD4B03A9-86A3-4754-8269-1E0D23A46B68}">
      <dgm:prSet/>
      <dgm:spPr/>
      <dgm:t>
        <a:bodyPr/>
        <a:lstStyle/>
        <a:p>
          <a:endParaRPr lang="en-US"/>
        </a:p>
      </dgm:t>
    </dgm:pt>
    <dgm:pt modelId="{122B0374-5D19-4F86-A7EC-DB187693985C}">
      <dgm:prSet/>
      <dgm:spPr/>
      <dgm:t>
        <a:bodyPr/>
        <a:lstStyle/>
        <a:p>
          <a:r>
            <a:rPr lang="sr-Cyrl-RS"/>
            <a:t>Сама апликација поспешила би технолошки развој, који је у овој сфери доста заказао</a:t>
          </a:r>
          <a:endParaRPr lang="en-US"/>
        </a:p>
      </dgm:t>
    </dgm:pt>
    <dgm:pt modelId="{C379FBEC-23CB-4EDA-BDAC-07CB2F708BA8}" type="parTrans" cxnId="{BBC0B73F-6CBB-41B7-AFF7-9A4DB864E071}">
      <dgm:prSet/>
      <dgm:spPr/>
      <dgm:t>
        <a:bodyPr/>
        <a:lstStyle/>
        <a:p>
          <a:endParaRPr lang="en-US"/>
        </a:p>
      </dgm:t>
    </dgm:pt>
    <dgm:pt modelId="{9FD06043-A80C-4FC5-AE87-4CECDB0B1113}" type="sibTrans" cxnId="{BBC0B73F-6CBB-41B7-AFF7-9A4DB864E071}">
      <dgm:prSet/>
      <dgm:spPr/>
      <dgm:t>
        <a:bodyPr/>
        <a:lstStyle/>
        <a:p>
          <a:endParaRPr lang="en-US"/>
        </a:p>
      </dgm:t>
    </dgm:pt>
    <dgm:pt modelId="{7C14DFBA-FFB9-4FC0-AB38-4462411B28F8}" type="pres">
      <dgm:prSet presAssocID="{0D798BEC-308E-4F07-B74B-D011B3F98835}" presName="vert0" presStyleCnt="0">
        <dgm:presLayoutVars>
          <dgm:dir/>
          <dgm:animOne val="branch"/>
          <dgm:animLvl val="lvl"/>
        </dgm:presLayoutVars>
      </dgm:prSet>
      <dgm:spPr/>
    </dgm:pt>
    <dgm:pt modelId="{1E6E930B-69AD-4250-97AD-FD3B64357447}" type="pres">
      <dgm:prSet presAssocID="{131A6E1B-1B86-42B5-B792-EECCA59F19AC}" presName="thickLine" presStyleLbl="alignNode1" presStyleIdx="0" presStyleCnt="4"/>
      <dgm:spPr/>
    </dgm:pt>
    <dgm:pt modelId="{2BB6105A-605E-49F7-8F0A-A673E16333ED}" type="pres">
      <dgm:prSet presAssocID="{131A6E1B-1B86-42B5-B792-EECCA59F19AC}" presName="horz1" presStyleCnt="0"/>
      <dgm:spPr/>
    </dgm:pt>
    <dgm:pt modelId="{D9AE6875-48C3-4B61-81CA-045EF512AD3E}" type="pres">
      <dgm:prSet presAssocID="{131A6E1B-1B86-42B5-B792-EECCA59F19AC}" presName="tx1" presStyleLbl="revTx" presStyleIdx="0" presStyleCnt="4"/>
      <dgm:spPr/>
    </dgm:pt>
    <dgm:pt modelId="{48D6F6D1-F26A-4283-B4A8-2E5FE9C26CED}" type="pres">
      <dgm:prSet presAssocID="{131A6E1B-1B86-42B5-B792-EECCA59F19AC}" presName="vert1" presStyleCnt="0"/>
      <dgm:spPr/>
    </dgm:pt>
    <dgm:pt modelId="{1221CFCD-4A9C-4258-8ACF-5E1E9C304444}" type="pres">
      <dgm:prSet presAssocID="{14311574-EB2E-429D-8497-9B227C8D8F55}" presName="thickLine" presStyleLbl="alignNode1" presStyleIdx="1" presStyleCnt="4"/>
      <dgm:spPr/>
    </dgm:pt>
    <dgm:pt modelId="{F7C29E58-31C9-4A4D-A031-BEB8D34E7BCA}" type="pres">
      <dgm:prSet presAssocID="{14311574-EB2E-429D-8497-9B227C8D8F55}" presName="horz1" presStyleCnt="0"/>
      <dgm:spPr/>
    </dgm:pt>
    <dgm:pt modelId="{0DDF2AD3-6BE3-4941-AC4D-A1F40A191B06}" type="pres">
      <dgm:prSet presAssocID="{14311574-EB2E-429D-8497-9B227C8D8F55}" presName="tx1" presStyleLbl="revTx" presStyleIdx="1" presStyleCnt="4"/>
      <dgm:spPr/>
    </dgm:pt>
    <dgm:pt modelId="{88E63C86-9C1B-4D14-A1FD-433B9C6D69B6}" type="pres">
      <dgm:prSet presAssocID="{14311574-EB2E-429D-8497-9B227C8D8F55}" presName="vert1" presStyleCnt="0"/>
      <dgm:spPr/>
    </dgm:pt>
    <dgm:pt modelId="{A38075F2-7668-42F6-B5DD-46192615E4E7}" type="pres">
      <dgm:prSet presAssocID="{4ADA6276-7ABC-4320-9788-15A6B01E5D0C}" presName="thickLine" presStyleLbl="alignNode1" presStyleIdx="2" presStyleCnt="4"/>
      <dgm:spPr/>
    </dgm:pt>
    <dgm:pt modelId="{94BA972D-E886-498D-A52B-5BD13A7CA261}" type="pres">
      <dgm:prSet presAssocID="{4ADA6276-7ABC-4320-9788-15A6B01E5D0C}" presName="horz1" presStyleCnt="0"/>
      <dgm:spPr/>
    </dgm:pt>
    <dgm:pt modelId="{30D66693-2B43-48DB-95DF-CBEA4A264688}" type="pres">
      <dgm:prSet presAssocID="{4ADA6276-7ABC-4320-9788-15A6B01E5D0C}" presName="tx1" presStyleLbl="revTx" presStyleIdx="2" presStyleCnt="4"/>
      <dgm:spPr/>
    </dgm:pt>
    <dgm:pt modelId="{29B2F7F9-FF41-4D62-9305-90C060BF9249}" type="pres">
      <dgm:prSet presAssocID="{4ADA6276-7ABC-4320-9788-15A6B01E5D0C}" presName="vert1" presStyleCnt="0"/>
      <dgm:spPr/>
    </dgm:pt>
    <dgm:pt modelId="{7E06E075-1F7B-4A7B-88C2-F1A5B9F465C2}" type="pres">
      <dgm:prSet presAssocID="{122B0374-5D19-4F86-A7EC-DB187693985C}" presName="thickLine" presStyleLbl="alignNode1" presStyleIdx="3" presStyleCnt="4"/>
      <dgm:spPr/>
    </dgm:pt>
    <dgm:pt modelId="{6A45A1B8-92A9-468A-844D-ECD4C09230CC}" type="pres">
      <dgm:prSet presAssocID="{122B0374-5D19-4F86-A7EC-DB187693985C}" presName="horz1" presStyleCnt="0"/>
      <dgm:spPr/>
    </dgm:pt>
    <dgm:pt modelId="{216DDA9D-3719-4061-AADF-5CB578F838AC}" type="pres">
      <dgm:prSet presAssocID="{122B0374-5D19-4F86-A7EC-DB187693985C}" presName="tx1" presStyleLbl="revTx" presStyleIdx="3" presStyleCnt="4"/>
      <dgm:spPr/>
    </dgm:pt>
    <dgm:pt modelId="{A4E9AD4C-6BF8-4C1D-9253-432EAE8F05D1}" type="pres">
      <dgm:prSet presAssocID="{122B0374-5D19-4F86-A7EC-DB187693985C}" presName="vert1" presStyleCnt="0"/>
      <dgm:spPr/>
    </dgm:pt>
  </dgm:ptLst>
  <dgm:cxnLst>
    <dgm:cxn modelId="{64BF2A16-6B37-4D51-820D-469C9156D18C}" type="presOf" srcId="{131A6E1B-1B86-42B5-B792-EECCA59F19AC}" destId="{D9AE6875-48C3-4B61-81CA-045EF512AD3E}" srcOrd="0" destOrd="0" presId="urn:microsoft.com/office/officeart/2008/layout/LinedList"/>
    <dgm:cxn modelId="{B618B932-EF24-49D8-A949-A3B429D0E312}" type="presOf" srcId="{122B0374-5D19-4F86-A7EC-DB187693985C}" destId="{216DDA9D-3719-4061-AADF-5CB578F838AC}" srcOrd="0" destOrd="0" presId="urn:microsoft.com/office/officeart/2008/layout/LinedList"/>
    <dgm:cxn modelId="{BBC0B73F-6CBB-41B7-AFF7-9A4DB864E071}" srcId="{0D798BEC-308E-4F07-B74B-D011B3F98835}" destId="{122B0374-5D19-4F86-A7EC-DB187693985C}" srcOrd="3" destOrd="0" parTransId="{C379FBEC-23CB-4EDA-BDAC-07CB2F708BA8}" sibTransId="{9FD06043-A80C-4FC5-AE87-4CECDB0B1113}"/>
    <dgm:cxn modelId="{1535A95F-5CDB-4B13-B45F-32E7F6FB5DF6}" srcId="{0D798BEC-308E-4F07-B74B-D011B3F98835}" destId="{131A6E1B-1B86-42B5-B792-EECCA59F19AC}" srcOrd="0" destOrd="0" parTransId="{1974F0C8-6802-4880-B26A-B9E9E36C00C2}" sibTransId="{AF8E7955-88BE-43AC-8293-8C0D6CBA739C}"/>
    <dgm:cxn modelId="{D87B8068-98E3-4DAA-AACE-8B1BBCE0FDB5}" type="presOf" srcId="{4ADA6276-7ABC-4320-9788-15A6B01E5D0C}" destId="{30D66693-2B43-48DB-95DF-CBEA4A264688}" srcOrd="0" destOrd="0" presId="urn:microsoft.com/office/officeart/2008/layout/LinedList"/>
    <dgm:cxn modelId="{DD4B03A9-86A3-4754-8269-1E0D23A46B68}" srcId="{0D798BEC-308E-4F07-B74B-D011B3F98835}" destId="{4ADA6276-7ABC-4320-9788-15A6B01E5D0C}" srcOrd="2" destOrd="0" parTransId="{8630546E-F38C-4096-B21C-9AFC952D6411}" sibTransId="{FCFC83AA-25BE-482E-BFC3-169CC8B8F989}"/>
    <dgm:cxn modelId="{9F4359B4-8AC3-4976-9A90-32237A1A0D11}" srcId="{0D798BEC-308E-4F07-B74B-D011B3F98835}" destId="{14311574-EB2E-429D-8497-9B227C8D8F55}" srcOrd="1" destOrd="0" parTransId="{06D3F693-00DC-4101-B09E-ACAEC2215F62}" sibTransId="{0CBB6C03-23E1-4793-93AD-6A8E706A444E}"/>
    <dgm:cxn modelId="{018CE0B8-56BA-4659-A9FE-10EFAB6729C9}" type="presOf" srcId="{14311574-EB2E-429D-8497-9B227C8D8F55}" destId="{0DDF2AD3-6BE3-4941-AC4D-A1F40A191B06}" srcOrd="0" destOrd="0" presId="urn:microsoft.com/office/officeart/2008/layout/LinedList"/>
    <dgm:cxn modelId="{4C04E6CF-E2B7-4BC4-958C-B33412A6008F}" type="presOf" srcId="{0D798BEC-308E-4F07-B74B-D011B3F98835}" destId="{7C14DFBA-FFB9-4FC0-AB38-4462411B28F8}" srcOrd="0" destOrd="0" presId="urn:microsoft.com/office/officeart/2008/layout/LinedList"/>
    <dgm:cxn modelId="{62CFB46B-D9E7-4130-A926-8EAD55E718BA}" type="presParOf" srcId="{7C14DFBA-FFB9-4FC0-AB38-4462411B28F8}" destId="{1E6E930B-69AD-4250-97AD-FD3B64357447}" srcOrd="0" destOrd="0" presId="urn:microsoft.com/office/officeart/2008/layout/LinedList"/>
    <dgm:cxn modelId="{B548FCDF-83E5-40E5-A7C5-1C10BBDC1627}" type="presParOf" srcId="{7C14DFBA-FFB9-4FC0-AB38-4462411B28F8}" destId="{2BB6105A-605E-49F7-8F0A-A673E16333ED}" srcOrd="1" destOrd="0" presId="urn:microsoft.com/office/officeart/2008/layout/LinedList"/>
    <dgm:cxn modelId="{5D9A8AC6-F6FA-4779-90BB-02692345FDCA}" type="presParOf" srcId="{2BB6105A-605E-49F7-8F0A-A673E16333ED}" destId="{D9AE6875-48C3-4B61-81CA-045EF512AD3E}" srcOrd="0" destOrd="0" presId="urn:microsoft.com/office/officeart/2008/layout/LinedList"/>
    <dgm:cxn modelId="{33DF0A04-7EEA-4325-8AC8-70633D6E582F}" type="presParOf" srcId="{2BB6105A-605E-49F7-8F0A-A673E16333ED}" destId="{48D6F6D1-F26A-4283-B4A8-2E5FE9C26CED}" srcOrd="1" destOrd="0" presId="urn:microsoft.com/office/officeart/2008/layout/LinedList"/>
    <dgm:cxn modelId="{4F9A478B-6630-48D6-BDCE-C35DB3101679}" type="presParOf" srcId="{7C14DFBA-FFB9-4FC0-AB38-4462411B28F8}" destId="{1221CFCD-4A9C-4258-8ACF-5E1E9C304444}" srcOrd="2" destOrd="0" presId="urn:microsoft.com/office/officeart/2008/layout/LinedList"/>
    <dgm:cxn modelId="{B71DC158-AF10-417B-9102-3F69DC763EA1}" type="presParOf" srcId="{7C14DFBA-FFB9-4FC0-AB38-4462411B28F8}" destId="{F7C29E58-31C9-4A4D-A031-BEB8D34E7BCA}" srcOrd="3" destOrd="0" presId="urn:microsoft.com/office/officeart/2008/layout/LinedList"/>
    <dgm:cxn modelId="{A27E20FE-F313-4F18-8394-A1388C7D16B7}" type="presParOf" srcId="{F7C29E58-31C9-4A4D-A031-BEB8D34E7BCA}" destId="{0DDF2AD3-6BE3-4941-AC4D-A1F40A191B06}" srcOrd="0" destOrd="0" presId="urn:microsoft.com/office/officeart/2008/layout/LinedList"/>
    <dgm:cxn modelId="{D5F1E1FD-65A8-4BC1-BB20-5CCDBA0B4530}" type="presParOf" srcId="{F7C29E58-31C9-4A4D-A031-BEB8D34E7BCA}" destId="{88E63C86-9C1B-4D14-A1FD-433B9C6D69B6}" srcOrd="1" destOrd="0" presId="urn:microsoft.com/office/officeart/2008/layout/LinedList"/>
    <dgm:cxn modelId="{B4C57920-2260-43DB-B0FC-22753E5EC0E5}" type="presParOf" srcId="{7C14DFBA-FFB9-4FC0-AB38-4462411B28F8}" destId="{A38075F2-7668-42F6-B5DD-46192615E4E7}" srcOrd="4" destOrd="0" presId="urn:microsoft.com/office/officeart/2008/layout/LinedList"/>
    <dgm:cxn modelId="{25B9957F-0C8C-4AAA-8E8A-FC9C26CCC995}" type="presParOf" srcId="{7C14DFBA-FFB9-4FC0-AB38-4462411B28F8}" destId="{94BA972D-E886-498D-A52B-5BD13A7CA261}" srcOrd="5" destOrd="0" presId="urn:microsoft.com/office/officeart/2008/layout/LinedList"/>
    <dgm:cxn modelId="{37A414F6-2DB4-4311-A9EA-903CA5BF32B1}" type="presParOf" srcId="{94BA972D-E886-498D-A52B-5BD13A7CA261}" destId="{30D66693-2B43-48DB-95DF-CBEA4A264688}" srcOrd="0" destOrd="0" presId="urn:microsoft.com/office/officeart/2008/layout/LinedList"/>
    <dgm:cxn modelId="{F180FF72-E1CC-48D3-B12E-6DE35B6A9587}" type="presParOf" srcId="{94BA972D-E886-498D-A52B-5BD13A7CA261}" destId="{29B2F7F9-FF41-4D62-9305-90C060BF9249}" srcOrd="1" destOrd="0" presId="urn:microsoft.com/office/officeart/2008/layout/LinedList"/>
    <dgm:cxn modelId="{02E0FE67-FE9F-4CBE-A459-744DA81E498B}" type="presParOf" srcId="{7C14DFBA-FFB9-4FC0-AB38-4462411B28F8}" destId="{7E06E075-1F7B-4A7B-88C2-F1A5B9F465C2}" srcOrd="6" destOrd="0" presId="urn:microsoft.com/office/officeart/2008/layout/LinedList"/>
    <dgm:cxn modelId="{A0FE6D5D-E531-4527-BE96-E641D7BF1C21}" type="presParOf" srcId="{7C14DFBA-FFB9-4FC0-AB38-4462411B28F8}" destId="{6A45A1B8-92A9-468A-844D-ECD4C09230CC}" srcOrd="7" destOrd="0" presId="urn:microsoft.com/office/officeart/2008/layout/LinedList"/>
    <dgm:cxn modelId="{253B250D-CEA5-4218-8AE1-504669D1A75D}" type="presParOf" srcId="{6A45A1B8-92A9-468A-844D-ECD4C09230CC}" destId="{216DDA9D-3719-4061-AADF-5CB578F838AC}" srcOrd="0" destOrd="0" presId="urn:microsoft.com/office/officeart/2008/layout/LinedList"/>
    <dgm:cxn modelId="{CB45F4E9-6A19-486D-9292-F2A9458CD05D}" type="presParOf" srcId="{6A45A1B8-92A9-468A-844D-ECD4C09230CC}" destId="{A4E9AD4C-6BF8-4C1D-9253-432EAE8F05D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6E930B-69AD-4250-97AD-FD3B64357447}">
      <dsp:nvSpPr>
        <dsp:cNvPr id="0" name=""/>
        <dsp:cNvSpPr/>
      </dsp:nvSpPr>
      <dsp:spPr>
        <a:xfrm>
          <a:off x="0" y="0"/>
          <a:ext cx="103822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AE6875-48C3-4B61-81CA-045EF512AD3E}">
      <dsp:nvSpPr>
        <dsp:cNvPr id="0" name=""/>
        <dsp:cNvSpPr/>
      </dsp:nvSpPr>
      <dsp:spPr>
        <a:xfrm>
          <a:off x="0" y="0"/>
          <a:ext cx="10382250" cy="1138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400" kern="1200" dirty="0"/>
            <a:t>Тржиште данас не нуди </a:t>
          </a:r>
          <a:r>
            <a:rPr lang="sr-Cyrl-RS" sz="2400" kern="1200" dirty="0" err="1"/>
            <a:t>никакаве</a:t>
          </a:r>
          <a:r>
            <a:rPr lang="sr-Cyrl-RS" sz="2400" kern="1200" dirty="0"/>
            <a:t> апликације које би омогућиле скијашима лагоднији боравак на планини</a:t>
          </a:r>
          <a:endParaRPr lang="en-US" sz="2400" kern="1200" dirty="0"/>
        </a:p>
      </dsp:txBody>
      <dsp:txXfrm>
        <a:off x="0" y="0"/>
        <a:ext cx="10382250" cy="1138634"/>
      </dsp:txXfrm>
    </dsp:sp>
    <dsp:sp modelId="{1221CFCD-4A9C-4258-8ACF-5E1E9C304444}">
      <dsp:nvSpPr>
        <dsp:cNvPr id="0" name=""/>
        <dsp:cNvSpPr/>
      </dsp:nvSpPr>
      <dsp:spPr>
        <a:xfrm>
          <a:off x="0" y="1138634"/>
          <a:ext cx="103822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DF2AD3-6BE3-4941-AC4D-A1F40A191B06}">
      <dsp:nvSpPr>
        <dsp:cNvPr id="0" name=""/>
        <dsp:cNvSpPr/>
      </dsp:nvSpPr>
      <dsp:spPr>
        <a:xfrm>
          <a:off x="0" y="1138634"/>
          <a:ext cx="10382250" cy="1138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400" kern="1200" dirty="0"/>
            <a:t>Понуда која постоји јесу џепне мапе, мапе изложене на таблама, као и путокази, док за одређивање гужве не постоји никакав вид помоћи</a:t>
          </a:r>
          <a:endParaRPr lang="en-US" sz="2400" kern="1200" dirty="0"/>
        </a:p>
      </dsp:txBody>
      <dsp:txXfrm>
        <a:off x="0" y="1138634"/>
        <a:ext cx="10382250" cy="1138634"/>
      </dsp:txXfrm>
    </dsp:sp>
    <dsp:sp modelId="{A38075F2-7668-42F6-B5DD-46192615E4E7}">
      <dsp:nvSpPr>
        <dsp:cNvPr id="0" name=""/>
        <dsp:cNvSpPr/>
      </dsp:nvSpPr>
      <dsp:spPr>
        <a:xfrm>
          <a:off x="0" y="2277269"/>
          <a:ext cx="103822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D66693-2B43-48DB-95DF-CBEA4A264688}">
      <dsp:nvSpPr>
        <dsp:cNvPr id="0" name=""/>
        <dsp:cNvSpPr/>
      </dsp:nvSpPr>
      <dsp:spPr>
        <a:xfrm>
          <a:off x="0" y="2277269"/>
          <a:ext cx="10382250" cy="1138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400" kern="1200"/>
            <a:t>Апликација би корисницима омогућила да прате гужву на ски лифтовима, одреде своју локацију, укључе навигацију до жељеног одредишта...</a:t>
          </a:r>
          <a:endParaRPr lang="en-US" sz="2400" kern="1200"/>
        </a:p>
      </dsp:txBody>
      <dsp:txXfrm>
        <a:off x="0" y="2277269"/>
        <a:ext cx="10382250" cy="1138634"/>
      </dsp:txXfrm>
    </dsp:sp>
    <dsp:sp modelId="{7E06E075-1F7B-4A7B-88C2-F1A5B9F465C2}">
      <dsp:nvSpPr>
        <dsp:cNvPr id="0" name=""/>
        <dsp:cNvSpPr/>
      </dsp:nvSpPr>
      <dsp:spPr>
        <a:xfrm>
          <a:off x="0" y="3415903"/>
          <a:ext cx="103822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6DDA9D-3719-4061-AADF-5CB578F838AC}">
      <dsp:nvSpPr>
        <dsp:cNvPr id="0" name=""/>
        <dsp:cNvSpPr/>
      </dsp:nvSpPr>
      <dsp:spPr>
        <a:xfrm>
          <a:off x="0" y="3415903"/>
          <a:ext cx="10382250" cy="1138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400" kern="1200"/>
            <a:t>Сама апликација поспешила би технолошки развој, који је у овој сфери доста заказао</a:t>
          </a:r>
          <a:endParaRPr lang="en-US" sz="2400" kern="1200"/>
        </a:p>
      </dsp:txBody>
      <dsp:txXfrm>
        <a:off x="0" y="3415903"/>
        <a:ext cx="10382250" cy="1138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14400" y="950967"/>
            <a:ext cx="6738800" cy="23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07376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14400" y="3353667"/>
            <a:ext cx="67388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8401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1"/>
          <p:cNvGrpSpPr/>
          <p:nvPr/>
        </p:nvGrpSpPr>
        <p:grpSpPr>
          <a:xfrm>
            <a:off x="0" y="0"/>
            <a:ext cx="12204000" cy="6858000"/>
            <a:chOff x="0" y="0"/>
            <a:chExt cx="9153000" cy="5143500"/>
          </a:xfrm>
        </p:grpSpPr>
        <p:sp>
          <p:nvSpPr>
            <p:cNvPr id="58" name="Google Shape;58;p11"/>
            <p:cNvSpPr/>
            <p:nvPr/>
          </p:nvSpPr>
          <p:spPr>
            <a:xfrm>
              <a:off x="0" y="0"/>
              <a:ext cx="1734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11"/>
            <p:cNvSpPr/>
            <p:nvPr/>
          </p:nvSpPr>
          <p:spPr>
            <a:xfrm>
              <a:off x="8970600" y="0"/>
              <a:ext cx="1734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11"/>
            <p:cNvSpPr/>
            <p:nvPr/>
          </p:nvSpPr>
          <p:spPr>
            <a:xfrm rot="-5400000">
              <a:off x="4489800" y="-4489800"/>
              <a:ext cx="173400" cy="915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11"/>
            <p:cNvSpPr/>
            <p:nvPr/>
          </p:nvSpPr>
          <p:spPr>
            <a:xfrm rot="-5400000">
              <a:off x="4489800" y="480300"/>
              <a:ext cx="173400" cy="915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2096800" y="4661933"/>
            <a:ext cx="7998400" cy="12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867">
                <a:solidFill>
                  <a:srgbClr val="073763"/>
                </a:solidFill>
                <a:latin typeface="Kalam Light"/>
                <a:ea typeface="Kalam Light"/>
                <a:cs typeface="Kalam Light"/>
                <a:sym typeface="Kalam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8033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/>
          <p:nvPr/>
        </p:nvSpPr>
        <p:spPr>
          <a:xfrm>
            <a:off x="2680333" y="246400"/>
            <a:ext cx="68316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66" name="Google Shape;66;p12"/>
          <p:cNvSpPr/>
          <p:nvPr/>
        </p:nvSpPr>
        <p:spPr>
          <a:xfrm>
            <a:off x="1019167" y="354400"/>
            <a:ext cx="2188400" cy="2188000"/>
          </a:xfrm>
          <a:prstGeom prst="ellipse">
            <a:avLst/>
          </a:prstGeom>
          <a:solidFill>
            <a:srgbClr val="E8B6A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2"/>
          <p:cNvSpPr/>
          <p:nvPr/>
        </p:nvSpPr>
        <p:spPr>
          <a:xfrm>
            <a:off x="5234167" y="719333"/>
            <a:ext cx="4277600" cy="29068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12"/>
          <p:cNvSpPr txBox="1">
            <a:spLocks noGrp="1"/>
          </p:cNvSpPr>
          <p:nvPr>
            <p:ph type="title" hasCustomPrompt="1"/>
          </p:nvPr>
        </p:nvSpPr>
        <p:spPr>
          <a:xfrm>
            <a:off x="2619400" y="2003467"/>
            <a:ext cx="6953200" cy="18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0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0" name="Google Shape;70;p12"/>
          <p:cNvSpPr txBox="1">
            <a:spLocks noGrp="1"/>
          </p:cNvSpPr>
          <p:nvPr>
            <p:ph type="subTitle" idx="1"/>
          </p:nvPr>
        </p:nvSpPr>
        <p:spPr>
          <a:xfrm>
            <a:off x="2619533" y="3861867"/>
            <a:ext cx="6953200" cy="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4893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976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82400" cy="6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2974433" y="17886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2"/>
          </p:nvPr>
        </p:nvSpPr>
        <p:spPr>
          <a:xfrm>
            <a:off x="2974433" y="2387167"/>
            <a:ext cx="30684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3"/>
          </p:nvPr>
        </p:nvSpPr>
        <p:spPr>
          <a:xfrm>
            <a:off x="7131567" y="17886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4"/>
          </p:nvPr>
        </p:nvSpPr>
        <p:spPr>
          <a:xfrm>
            <a:off x="7131567" y="2387167"/>
            <a:ext cx="30684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5"/>
          </p:nvPr>
        </p:nvSpPr>
        <p:spPr>
          <a:xfrm>
            <a:off x="2974433" y="40605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6"/>
          </p:nvPr>
        </p:nvSpPr>
        <p:spPr>
          <a:xfrm>
            <a:off x="2974433" y="4659067"/>
            <a:ext cx="30684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7"/>
          </p:nvPr>
        </p:nvSpPr>
        <p:spPr>
          <a:xfrm>
            <a:off x="7079567" y="40605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8"/>
          </p:nvPr>
        </p:nvSpPr>
        <p:spPr>
          <a:xfrm>
            <a:off x="7079567" y="4659067"/>
            <a:ext cx="30684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 idx="9" hasCustomPrompt="1"/>
          </p:nvPr>
        </p:nvSpPr>
        <p:spPr>
          <a:xfrm>
            <a:off x="1992033" y="1788667"/>
            <a:ext cx="982400" cy="4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rgbClr val="E8B6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13" hasCustomPrompt="1"/>
          </p:nvPr>
        </p:nvSpPr>
        <p:spPr>
          <a:xfrm>
            <a:off x="6149167" y="1788667"/>
            <a:ext cx="982400" cy="4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rgbClr val="E8B6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 idx="14" hasCustomPrompt="1"/>
          </p:nvPr>
        </p:nvSpPr>
        <p:spPr>
          <a:xfrm>
            <a:off x="1992033" y="4060567"/>
            <a:ext cx="982400" cy="4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rgbClr val="E8B6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t>xx%</a:t>
            </a:r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 idx="15" hasCustomPrompt="1"/>
          </p:nvPr>
        </p:nvSpPr>
        <p:spPr>
          <a:xfrm>
            <a:off x="6149167" y="4060567"/>
            <a:ext cx="930400" cy="4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rgbClr val="E8B6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905234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2726600" y="3140900"/>
            <a:ext cx="6738800" cy="13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solidFill>
                  <a:srgbClr val="07376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2726600" y="4478484"/>
            <a:ext cx="67388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2" hasCustomPrompt="1"/>
          </p:nvPr>
        </p:nvSpPr>
        <p:spPr>
          <a:xfrm>
            <a:off x="4796000" y="1396133"/>
            <a:ext cx="2600000" cy="17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rgbClr val="E8B6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280571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2726600" y="4029700"/>
            <a:ext cx="67388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000">
                <a:solidFill>
                  <a:srgbClr val="07376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2726600" y="2378773"/>
            <a:ext cx="6738800" cy="1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41990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>
            <a:spLocks noGrp="1"/>
          </p:cNvSpPr>
          <p:nvPr>
            <p:ph type="title" hasCustomPrompt="1"/>
          </p:nvPr>
        </p:nvSpPr>
        <p:spPr>
          <a:xfrm>
            <a:off x="895500" y="2562133"/>
            <a:ext cx="5200400" cy="11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1"/>
          </p:nvPr>
        </p:nvSpPr>
        <p:spPr>
          <a:xfrm>
            <a:off x="895600" y="3861867"/>
            <a:ext cx="5200400" cy="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title" idx="2" hasCustomPrompt="1"/>
          </p:nvPr>
        </p:nvSpPr>
        <p:spPr>
          <a:xfrm>
            <a:off x="6096000" y="2562133"/>
            <a:ext cx="5200400" cy="11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3"/>
          </p:nvPr>
        </p:nvSpPr>
        <p:spPr>
          <a:xfrm>
            <a:off x="6096100" y="3861867"/>
            <a:ext cx="5200400" cy="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9003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8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4397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914400" y="1190567"/>
            <a:ext cx="45828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1"/>
          </p:nvPr>
        </p:nvSpPr>
        <p:spPr>
          <a:xfrm>
            <a:off x="914400" y="2198167"/>
            <a:ext cx="4582800" cy="35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258203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8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1"/>
          </p:nvPr>
        </p:nvSpPr>
        <p:spPr>
          <a:xfrm>
            <a:off x="1110567" y="32312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2"/>
          </p:nvPr>
        </p:nvSpPr>
        <p:spPr>
          <a:xfrm>
            <a:off x="1110567" y="3829765"/>
            <a:ext cx="3068400" cy="1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3"/>
          </p:nvPr>
        </p:nvSpPr>
        <p:spPr>
          <a:xfrm>
            <a:off x="4571400" y="32312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4"/>
          </p:nvPr>
        </p:nvSpPr>
        <p:spPr>
          <a:xfrm>
            <a:off x="4571400" y="3829765"/>
            <a:ext cx="3068400" cy="1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5"/>
          </p:nvPr>
        </p:nvSpPr>
        <p:spPr>
          <a:xfrm>
            <a:off x="8032200" y="32312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6"/>
          </p:nvPr>
        </p:nvSpPr>
        <p:spPr>
          <a:xfrm>
            <a:off x="8032200" y="3829765"/>
            <a:ext cx="3068400" cy="1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726600" y="3140900"/>
            <a:ext cx="6738800" cy="13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solidFill>
                  <a:srgbClr val="07376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726600" y="4478484"/>
            <a:ext cx="67388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796000" y="1396133"/>
            <a:ext cx="2600000" cy="17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rgbClr val="E8B6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669197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8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1"/>
          </p:nvPr>
        </p:nvSpPr>
        <p:spPr>
          <a:xfrm>
            <a:off x="2827700" y="17886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ubTitle" idx="2"/>
          </p:nvPr>
        </p:nvSpPr>
        <p:spPr>
          <a:xfrm>
            <a:off x="2827700" y="2387167"/>
            <a:ext cx="30684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3"/>
          </p:nvPr>
        </p:nvSpPr>
        <p:spPr>
          <a:xfrm>
            <a:off x="7391233" y="17886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4"/>
          </p:nvPr>
        </p:nvSpPr>
        <p:spPr>
          <a:xfrm>
            <a:off x="7391233" y="2387167"/>
            <a:ext cx="30684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5"/>
          </p:nvPr>
        </p:nvSpPr>
        <p:spPr>
          <a:xfrm>
            <a:off x="2827700" y="40605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6"/>
          </p:nvPr>
        </p:nvSpPr>
        <p:spPr>
          <a:xfrm>
            <a:off x="2827700" y="4659067"/>
            <a:ext cx="30684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7"/>
          </p:nvPr>
        </p:nvSpPr>
        <p:spPr>
          <a:xfrm>
            <a:off x="7339233" y="40605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8"/>
          </p:nvPr>
        </p:nvSpPr>
        <p:spPr>
          <a:xfrm>
            <a:off x="7339233" y="4659067"/>
            <a:ext cx="30684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5566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8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1"/>
          </p:nvPr>
        </p:nvSpPr>
        <p:spPr>
          <a:xfrm>
            <a:off x="1110567" y="248741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2"/>
          </p:nvPr>
        </p:nvSpPr>
        <p:spPr>
          <a:xfrm>
            <a:off x="1110567" y="2984216"/>
            <a:ext cx="306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3"/>
          </p:nvPr>
        </p:nvSpPr>
        <p:spPr>
          <a:xfrm>
            <a:off x="4571400" y="248741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4"/>
          </p:nvPr>
        </p:nvSpPr>
        <p:spPr>
          <a:xfrm>
            <a:off x="4571400" y="2984216"/>
            <a:ext cx="306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5"/>
          </p:nvPr>
        </p:nvSpPr>
        <p:spPr>
          <a:xfrm>
            <a:off x="8032200" y="248741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6"/>
          </p:nvPr>
        </p:nvSpPr>
        <p:spPr>
          <a:xfrm>
            <a:off x="8032200" y="2984216"/>
            <a:ext cx="306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7"/>
          </p:nvPr>
        </p:nvSpPr>
        <p:spPr>
          <a:xfrm>
            <a:off x="1110567" y="48782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8"/>
          </p:nvPr>
        </p:nvSpPr>
        <p:spPr>
          <a:xfrm>
            <a:off x="1110567" y="5375067"/>
            <a:ext cx="306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9"/>
          </p:nvPr>
        </p:nvSpPr>
        <p:spPr>
          <a:xfrm>
            <a:off x="4571400" y="48782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ubTitle" idx="13"/>
          </p:nvPr>
        </p:nvSpPr>
        <p:spPr>
          <a:xfrm>
            <a:off x="4571400" y="5375067"/>
            <a:ext cx="306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4"/>
          </p:nvPr>
        </p:nvSpPr>
        <p:spPr>
          <a:xfrm>
            <a:off x="8032200" y="48782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15"/>
          </p:nvPr>
        </p:nvSpPr>
        <p:spPr>
          <a:xfrm>
            <a:off x="8032200" y="5375067"/>
            <a:ext cx="306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97192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/>
          <p:nvPr/>
        </p:nvSpPr>
        <p:spPr>
          <a:xfrm flipH="1"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2163100" y="593367"/>
            <a:ext cx="788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2144100" y="1356967"/>
            <a:ext cx="79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29630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/>
          <p:nvPr/>
        </p:nvSpPr>
        <p:spPr>
          <a:xfrm flipH="1"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6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1"/>
          </p:nvPr>
        </p:nvSpPr>
        <p:spPr>
          <a:xfrm>
            <a:off x="914400" y="1356967"/>
            <a:ext cx="10363200" cy="47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17861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964400" y="900900"/>
            <a:ext cx="4911600" cy="9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1"/>
          </p:nvPr>
        </p:nvSpPr>
        <p:spPr>
          <a:xfrm>
            <a:off x="964467" y="1990967"/>
            <a:ext cx="4911600" cy="15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914400" y="4396167"/>
            <a:ext cx="4911600" cy="9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67">
                <a:solidFill>
                  <a:schemeClr val="dk2"/>
                </a:solidFill>
                <a:latin typeface="Kanit Light"/>
                <a:ea typeface="Kanit Light"/>
                <a:cs typeface="Kanit Light"/>
                <a:sym typeface="Kanit Light"/>
              </a:rPr>
              <a:t>CREDITS: This presentation template was created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Kanit"/>
                <a:ea typeface="Kanit"/>
                <a:cs typeface="Kanit"/>
                <a:sym typeface="Kani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Kanit Light"/>
                <a:ea typeface="Kanit Light"/>
                <a:cs typeface="Kanit Light"/>
                <a:sym typeface="Kanit Light"/>
              </a:rPr>
              <a:t>, including icons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Kanit"/>
                <a:ea typeface="Kanit"/>
                <a:cs typeface="Kanit"/>
                <a:sym typeface="Kani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Kanit Light"/>
                <a:ea typeface="Kanit Light"/>
                <a:cs typeface="Kanit Light"/>
                <a:sym typeface="Kanit Light"/>
              </a:rPr>
              <a:t>, infographics &amp; images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Kanit"/>
                <a:ea typeface="Kanit"/>
                <a:cs typeface="Kanit"/>
                <a:sym typeface="Kani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>
                <a:solidFill>
                  <a:schemeClr val="dk2"/>
                </a:solidFill>
                <a:latin typeface="Kanit Light"/>
                <a:ea typeface="Kanit Light"/>
                <a:cs typeface="Kanit Light"/>
                <a:sym typeface="Kanit Light"/>
              </a:rPr>
              <a:t>.</a:t>
            </a:r>
            <a:endParaRPr sz="1467">
              <a:solidFill>
                <a:schemeClr val="dk2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7">
              <a:solidFill>
                <a:schemeClr val="dk2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</p:spTree>
    <p:extLst>
      <p:ext uri="{BB962C8B-B14F-4D97-AF65-F5344CB8AC3E}">
        <p14:creationId xmlns:p14="http://schemas.microsoft.com/office/powerpoint/2010/main" val="39914755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24694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4399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73428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880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309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8523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8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14400" y="1536633"/>
            <a:ext cx="103824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030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14400" y="950967"/>
            <a:ext cx="6738800" cy="23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07376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14400" y="3353667"/>
            <a:ext cx="67388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74867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726600" y="3140900"/>
            <a:ext cx="6738800" cy="13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solidFill>
                  <a:srgbClr val="07376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726600" y="4478484"/>
            <a:ext cx="67388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796000" y="1396133"/>
            <a:ext cx="2600000" cy="17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rgbClr val="E8B6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931993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8523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8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14400" y="1536633"/>
            <a:ext cx="103824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7016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3198900" y="246400"/>
            <a:ext cx="8766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82400" cy="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4647433" y="1994200"/>
            <a:ext cx="3308800" cy="2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7988356" y="1994200"/>
            <a:ext cx="3308800" cy="2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19344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2091567" y="246400"/>
            <a:ext cx="98736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6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01096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5317367" y="1208833"/>
            <a:ext cx="32812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5317367" y="2216433"/>
            <a:ext cx="3281200" cy="2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65188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 column text 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 flipH="1"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 flipH="1">
            <a:off x="3593433" y="1208833"/>
            <a:ext cx="32812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43" name="Google Shape;4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>
            <a:spLocks noGrp="1"/>
          </p:cNvSpPr>
          <p:nvPr>
            <p:ph type="subTitle" idx="1"/>
          </p:nvPr>
        </p:nvSpPr>
        <p:spPr>
          <a:xfrm flipH="1">
            <a:off x="3593433" y="2216433"/>
            <a:ext cx="3281200" cy="2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5998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7" name="Google Shape;47;p9"/>
          <p:cNvSpPr/>
          <p:nvPr/>
        </p:nvSpPr>
        <p:spPr>
          <a:xfrm>
            <a:off x="4104767" y="1223500"/>
            <a:ext cx="4207600" cy="4207600"/>
          </a:xfrm>
          <a:prstGeom prst="ellipse">
            <a:avLst/>
          </a:prstGeom>
          <a:solidFill>
            <a:srgbClr val="E8B6A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48" name="Google Shape;4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1981200" y="2311700"/>
            <a:ext cx="8229600" cy="20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99941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2619400" y="2250000"/>
            <a:ext cx="6953200" cy="9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5600">
                <a:solidFill>
                  <a:srgbClr val="07376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5600">
                <a:solidFill>
                  <a:srgbClr val="07376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5600">
                <a:solidFill>
                  <a:srgbClr val="07376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5600">
                <a:solidFill>
                  <a:srgbClr val="07376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5600">
                <a:solidFill>
                  <a:srgbClr val="07376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5600">
                <a:solidFill>
                  <a:srgbClr val="07376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5600">
                <a:solidFill>
                  <a:srgbClr val="07376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5600">
                <a:solidFill>
                  <a:srgbClr val="07376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5600">
                <a:solidFill>
                  <a:srgbClr val="073763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>
            <a:off x="2619533" y="3343733"/>
            <a:ext cx="6953200" cy="14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537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1"/>
          <p:cNvGrpSpPr/>
          <p:nvPr/>
        </p:nvGrpSpPr>
        <p:grpSpPr>
          <a:xfrm>
            <a:off x="0" y="0"/>
            <a:ext cx="12204000" cy="6858000"/>
            <a:chOff x="0" y="0"/>
            <a:chExt cx="9153000" cy="5143500"/>
          </a:xfrm>
        </p:grpSpPr>
        <p:sp>
          <p:nvSpPr>
            <p:cNvPr id="58" name="Google Shape;58;p11"/>
            <p:cNvSpPr/>
            <p:nvPr/>
          </p:nvSpPr>
          <p:spPr>
            <a:xfrm>
              <a:off x="0" y="0"/>
              <a:ext cx="1734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" name="Google Shape;59;p11"/>
            <p:cNvSpPr/>
            <p:nvPr/>
          </p:nvSpPr>
          <p:spPr>
            <a:xfrm>
              <a:off x="8970600" y="0"/>
              <a:ext cx="1734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" name="Google Shape;60;p11"/>
            <p:cNvSpPr/>
            <p:nvPr/>
          </p:nvSpPr>
          <p:spPr>
            <a:xfrm rot="-5400000">
              <a:off x="4489800" y="-4489800"/>
              <a:ext cx="173400" cy="915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" name="Google Shape;61;p11"/>
            <p:cNvSpPr/>
            <p:nvPr/>
          </p:nvSpPr>
          <p:spPr>
            <a:xfrm rot="-5400000">
              <a:off x="4489800" y="480300"/>
              <a:ext cx="173400" cy="915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2096800" y="4661933"/>
            <a:ext cx="7998400" cy="12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867">
                <a:solidFill>
                  <a:srgbClr val="073763"/>
                </a:solidFill>
                <a:latin typeface="Kalam Light"/>
                <a:ea typeface="Kalam Light"/>
                <a:cs typeface="Kalam Light"/>
                <a:sym typeface="Kalam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035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3198900" y="246400"/>
            <a:ext cx="8766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82400" cy="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4647433" y="1994200"/>
            <a:ext cx="3308800" cy="2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7988356" y="1994200"/>
            <a:ext cx="3308800" cy="2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2046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/>
          <p:nvPr/>
        </p:nvSpPr>
        <p:spPr>
          <a:xfrm>
            <a:off x="2680333" y="246400"/>
            <a:ext cx="68316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66" name="Google Shape;66;p12"/>
          <p:cNvSpPr/>
          <p:nvPr/>
        </p:nvSpPr>
        <p:spPr>
          <a:xfrm>
            <a:off x="1019167" y="354400"/>
            <a:ext cx="2188400" cy="2188000"/>
          </a:xfrm>
          <a:prstGeom prst="ellipse">
            <a:avLst/>
          </a:prstGeom>
          <a:solidFill>
            <a:srgbClr val="E8B6A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2"/>
          <p:cNvSpPr/>
          <p:nvPr/>
        </p:nvSpPr>
        <p:spPr>
          <a:xfrm>
            <a:off x="5234167" y="719333"/>
            <a:ext cx="4277600" cy="29068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" name="Google Shape;69;p12"/>
          <p:cNvSpPr txBox="1">
            <a:spLocks noGrp="1"/>
          </p:cNvSpPr>
          <p:nvPr>
            <p:ph type="title" hasCustomPrompt="1"/>
          </p:nvPr>
        </p:nvSpPr>
        <p:spPr>
          <a:xfrm>
            <a:off x="2619400" y="2003467"/>
            <a:ext cx="6953200" cy="18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0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0" name="Google Shape;70;p12"/>
          <p:cNvSpPr txBox="1">
            <a:spLocks noGrp="1"/>
          </p:cNvSpPr>
          <p:nvPr>
            <p:ph type="subTitle" idx="1"/>
          </p:nvPr>
        </p:nvSpPr>
        <p:spPr>
          <a:xfrm>
            <a:off x="2619533" y="3861867"/>
            <a:ext cx="6953200" cy="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79355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7682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82400" cy="6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2974433" y="17886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2"/>
          </p:nvPr>
        </p:nvSpPr>
        <p:spPr>
          <a:xfrm>
            <a:off x="2974433" y="2387167"/>
            <a:ext cx="30684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3"/>
          </p:nvPr>
        </p:nvSpPr>
        <p:spPr>
          <a:xfrm>
            <a:off x="7131567" y="17886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4"/>
          </p:nvPr>
        </p:nvSpPr>
        <p:spPr>
          <a:xfrm>
            <a:off x="7131567" y="2387167"/>
            <a:ext cx="30684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5"/>
          </p:nvPr>
        </p:nvSpPr>
        <p:spPr>
          <a:xfrm>
            <a:off x="2974433" y="40605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6"/>
          </p:nvPr>
        </p:nvSpPr>
        <p:spPr>
          <a:xfrm>
            <a:off x="2974433" y="4659067"/>
            <a:ext cx="30684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7"/>
          </p:nvPr>
        </p:nvSpPr>
        <p:spPr>
          <a:xfrm>
            <a:off x="7079567" y="40605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8"/>
          </p:nvPr>
        </p:nvSpPr>
        <p:spPr>
          <a:xfrm>
            <a:off x="7079567" y="4659067"/>
            <a:ext cx="30684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 idx="9" hasCustomPrompt="1"/>
          </p:nvPr>
        </p:nvSpPr>
        <p:spPr>
          <a:xfrm>
            <a:off x="1992033" y="1788667"/>
            <a:ext cx="982400" cy="4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rgbClr val="E8B6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13" hasCustomPrompt="1"/>
          </p:nvPr>
        </p:nvSpPr>
        <p:spPr>
          <a:xfrm>
            <a:off x="6149167" y="1788667"/>
            <a:ext cx="982400" cy="4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rgbClr val="E8B6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 idx="14" hasCustomPrompt="1"/>
          </p:nvPr>
        </p:nvSpPr>
        <p:spPr>
          <a:xfrm>
            <a:off x="1992033" y="4060567"/>
            <a:ext cx="982400" cy="4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rgbClr val="E8B6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t>xx%</a:t>
            </a:r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 idx="15" hasCustomPrompt="1"/>
          </p:nvPr>
        </p:nvSpPr>
        <p:spPr>
          <a:xfrm>
            <a:off x="6149167" y="4060567"/>
            <a:ext cx="930400" cy="4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rgbClr val="E8B6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8173791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2726600" y="3140900"/>
            <a:ext cx="6738800" cy="13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solidFill>
                  <a:srgbClr val="07376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2726600" y="4478484"/>
            <a:ext cx="67388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2" hasCustomPrompt="1"/>
          </p:nvPr>
        </p:nvSpPr>
        <p:spPr>
          <a:xfrm>
            <a:off x="4796000" y="1396133"/>
            <a:ext cx="2600000" cy="17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rgbClr val="E8B6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2668721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2726600" y="4029700"/>
            <a:ext cx="67388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000">
                <a:solidFill>
                  <a:srgbClr val="07376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2726600" y="2378773"/>
            <a:ext cx="6738800" cy="1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99205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>
            <a:spLocks noGrp="1"/>
          </p:cNvSpPr>
          <p:nvPr>
            <p:ph type="title" hasCustomPrompt="1"/>
          </p:nvPr>
        </p:nvSpPr>
        <p:spPr>
          <a:xfrm>
            <a:off x="895500" y="2562133"/>
            <a:ext cx="5200400" cy="11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1"/>
          </p:nvPr>
        </p:nvSpPr>
        <p:spPr>
          <a:xfrm>
            <a:off x="895600" y="3861867"/>
            <a:ext cx="5200400" cy="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title" idx="2" hasCustomPrompt="1"/>
          </p:nvPr>
        </p:nvSpPr>
        <p:spPr>
          <a:xfrm>
            <a:off x="6096000" y="2562133"/>
            <a:ext cx="5200400" cy="11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3"/>
          </p:nvPr>
        </p:nvSpPr>
        <p:spPr>
          <a:xfrm>
            <a:off x="6096100" y="3861867"/>
            <a:ext cx="5200400" cy="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768650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8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75211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914400" y="1190567"/>
            <a:ext cx="45828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1"/>
          </p:nvPr>
        </p:nvSpPr>
        <p:spPr>
          <a:xfrm>
            <a:off x="914400" y="2198167"/>
            <a:ext cx="4582800" cy="35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19270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8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1"/>
          </p:nvPr>
        </p:nvSpPr>
        <p:spPr>
          <a:xfrm>
            <a:off x="1110567" y="32312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2"/>
          </p:nvPr>
        </p:nvSpPr>
        <p:spPr>
          <a:xfrm>
            <a:off x="1110567" y="3829765"/>
            <a:ext cx="3068400" cy="1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3"/>
          </p:nvPr>
        </p:nvSpPr>
        <p:spPr>
          <a:xfrm>
            <a:off x="4571400" y="32312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4"/>
          </p:nvPr>
        </p:nvSpPr>
        <p:spPr>
          <a:xfrm>
            <a:off x="4571400" y="3829765"/>
            <a:ext cx="3068400" cy="1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5"/>
          </p:nvPr>
        </p:nvSpPr>
        <p:spPr>
          <a:xfrm>
            <a:off x="8032200" y="32312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6"/>
          </p:nvPr>
        </p:nvSpPr>
        <p:spPr>
          <a:xfrm>
            <a:off x="8032200" y="3829765"/>
            <a:ext cx="3068400" cy="1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28617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8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1"/>
          </p:nvPr>
        </p:nvSpPr>
        <p:spPr>
          <a:xfrm>
            <a:off x="2827700" y="17886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ubTitle" idx="2"/>
          </p:nvPr>
        </p:nvSpPr>
        <p:spPr>
          <a:xfrm>
            <a:off x="2827700" y="2387167"/>
            <a:ext cx="30684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3"/>
          </p:nvPr>
        </p:nvSpPr>
        <p:spPr>
          <a:xfrm>
            <a:off x="7391233" y="17886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4"/>
          </p:nvPr>
        </p:nvSpPr>
        <p:spPr>
          <a:xfrm>
            <a:off x="7391233" y="2387167"/>
            <a:ext cx="30684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5"/>
          </p:nvPr>
        </p:nvSpPr>
        <p:spPr>
          <a:xfrm>
            <a:off x="2827700" y="40605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6"/>
          </p:nvPr>
        </p:nvSpPr>
        <p:spPr>
          <a:xfrm>
            <a:off x="2827700" y="4659067"/>
            <a:ext cx="30684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7"/>
          </p:nvPr>
        </p:nvSpPr>
        <p:spPr>
          <a:xfrm>
            <a:off x="7339233" y="40605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8"/>
          </p:nvPr>
        </p:nvSpPr>
        <p:spPr>
          <a:xfrm>
            <a:off x="7339233" y="4659067"/>
            <a:ext cx="30684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4201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2091567" y="246400"/>
            <a:ext cx="98736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6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484593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8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1"/>
          </p:nvPr>
        </p:nvSpPr>
        <p:spPr>
          <a:xfrm>
            <a:off x="1110567" y="248741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2"/>
          </p:nvPr>
        </p:nvSpPr>
        <p:spPr>
          <a:xfrm>
            <a:off x="1110567" y="2984216"/>
            <a:ext cx="306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3"/>
          </p:nvPr>
        </p:nvSpPr>
        <p:spPr>
          <a:xfrm>
            <a:off x="4571400" y="248741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4"/>
          </p:nvPr>
        </p:nvSpPr>
        <p:spPr>
          <a:xfrm>
            <a:off x="4571400" y="2984216"/>
            <a:ext cx="306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5"/>
          </p:nvPr>
        </p:nvSpPr>
        <p:spPr>
          <a:xfrm>
            <a:off x="8032200" y="248741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6"/>
          </p:nvPr>
        </p:nvSpPr>
        <p:spPr>
          <a:xfrm>
            <a:off x="8032200" y="2984216"/>
            <a:ext cx="306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7"/>
          </p:nvPr>
        </p:nvSpPr>
        <p:spPr>
          <a:xfrm>
            <a:off x="1110567" y="48782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8"/>
          </p:nvPr>
        </p:nvSpPr>
        <p:spPr>
          <a:xfrm>
            <a:off x="1110567" y="5375067"/>
            <a:ext cx="306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9"/>
          </p:nvPr>
        </p:nvSpPr>
        <p:spPr>
          <a:xfrm>
            <a:off x="4571400" y="48782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ubTitle" idx="13"/>
          </p:nvPr>
        </p:nvSpPr>
        <p:spPr>
          <a:xfrm>
            <a:off x="4571400" y="5375067"/>
            <a:ext cx="306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4"/>
          </p:nvPr>
        </p:nvSpPr>
        <p:spPr>
          <a:xfrm>
            <a:off x="8032200" y="48782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15"/>
          </p:nvPr>
        </p:nvSpPr>
        <p:spPr>
          <a:xfrm>
            <a:off x="8032200" y="5375067"/>
            <a:ext cx="306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30464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/>
          <p:nvPr/>
        </p:nvSpPr>
        <p:spPr>
          <a:xfrm flipH="1"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2163100" y="593367"/>
            <a:ext cx="788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2144100" y="1356967"/>
            <a:ext cx="79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90458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/>
          <p:nvPr/>
        </p:nvSpPr>
        <p:spPr>
          <a:xfrm flipH="1"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6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1"/>
          </p:nvPr>
        </p:nvSpPr>
        <p:spPr>
          <a:xfrm>
            <a:off x="914400" y="1356967"/>
            <a:ext cx="10363200" cy="47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25206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964400" y="900900"/>
            <a:ext cx="4911600" cy="9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1"/>
          </p:nvPr>
        </p:nvSpPr>
        <p:spPr>
          <a:xfrm>
            <a:off x="964467" y="1990967"/>
            <a:ext cx="4911600" cy="15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914400" y="4396167"/>
            <a:ext cx="4911600" cy="9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67">
                <a:solidFill>
                  <a:schemeClr val="dk2"/>
                </a:solidFill>
                <a:latin typeface="Kanit Light"/>
                <a:ea typeface="Kanit Light"/>
                <a:cs typeface="Kanit Light"/>
                <a:sym typeface="Kanit Light"/>
              </a:rPr>
              <a:t>CREDITS: This presentation template was created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Kanit"/>
                <a:ea typeface="Kanit"/>
                <a:cs typeface="Kanit"/>
                <a:sym typeface="Kani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Kanit Light"/>
                <a:ea typeface="Kanit Light"/>
                <a:cs typeface="Kanit Light"/>
                <a:sym typeface="Kanit Light"/>
              </a:rPr>
              <a:t>, including icons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Kanit"/>
                <a:ea typeface="Kanit"/>
                <a:cs typeface="Kanit"/>
                <a:sym typeface="Kani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Kanit Light"/>
                <a:ea typeface="Kanit Light"/>
                <a:cs typeface="Kanit Light"/>
                <a:sym typeface="Kanit Light"/>
              </a:rPr>
              <a:t>, infographics &amp; images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Kanit"/>
                <a:ea typeface="Kanit"/>
                <a:cs typeface="Kanit"/>
                <a:sym typeface="Kani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>
                <a:solidFill>
                  <a:schemeClr val="dk2"/>
                </a:solidFill>
                <a:latin typeface="Kanit Light"/>
                <a:ea typeface="Kanit Light"/>
                <a:cs typeface="Kanit Light"/>
                <a:sym typeface="Kanit Light"/>
              </a:rPr>
              <a:t>.</a:t>
            </a:r>
            <a:endParaRPr sz="1467">
              <a:solidFill>
                <a:schemeClr val="dk2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7">
              <a:solidFill>
                <a:schemeClr val="dk2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13730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874911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24130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62859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908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2875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14400" y="950967"/>
            <a:ext cx="6738800" cy="23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07376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14400" y="3353667"/>
            <a:ext cx="67388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0028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5317367" y="1208833"/>
            <a:ext cx="32812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5317367" y="2216433"/>
            <a:ext cx="3281200" cy="2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85682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726600" y="3140900"/>
            <a:ext cx="6738800" cy="13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solidFill>
                  <a:srgbClr val="07376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726600" y="4478484"/>
            <a:ext cx="67388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796000" y="1396133"/>
            <a:ext cx="2600000" cy="17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rgbClr val="E8B6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9386149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8523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8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14400" y="1536633"/>
            <a:ext cx="103824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94057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3198900" y="246400"/>
            <a:ext cx="8766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82400" cy="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4647433" y="1994200"/>
            <a:ext cx="3308800" cy="2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7988356" y="1994200"/>
            <a:ext cx="3308800" cy="2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94275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2091567" y="246400"/>
            <a:ext cx="98736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6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75517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5317367" y="1208833"/>
            <a:ext cx="32812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5317367" y="2216433"/>
            <a:ext cx="3281200" cy="2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28821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 column text 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 flipH="1"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 flipH="1">
            <a:off x="3593433" y="1208833"/>
            <a:ext cx="32812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43" name="Google Shape;4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>
            <a:spLocks noGrp="1"/>
          </p:cNvSpPr>
          <p:nvPr>
            <p:ph type="subTitle" idx="1"/>
          </p:nvPr>
        </p:nvSpPr>
        <p:spPr>
          <a:xfrm flipH="1">
            <a:off x="3593433" y="2216433"/>
            <a:ext cx="3281200" cy="2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6106266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7" name="Google Shape;47;p9"/>
          <p:cNvSpPr/>
          <p:nvPr/>
        </p:nvSpPr>
        <p:spPr>
          <a:xfrm>
            <a:off x="4104767" y="1223500"/>
            <a:ext cx="4207600" cy="4207600"/>
          </a:xfrm>
          <a:prstGeom prst="ellipse">
            <a:avLst/>
          </a:prstGeom>
          <a:solidFill>
            <a:srgbClr val="E8B6A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48" name="Google Shape;4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1981200" y="2311700"/>
            <a:ext cx="8229600" cy="20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8192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2619400" y="2250000"/>
            <a:ext cx="6953200" cy="9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5600">
                <a:solidFill>
                  <a:srgbClr val="07376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5600">
                <a:solidFill>
                  <a:srgbClr val="07376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5600">
                <a:solidFill>
                  <a:srgbClr val="07376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5600">
                <a:solidFill>
                  <a:srgbClr val="07376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5600">
                <a:solidFill>
                  <a:srgbClr val="07376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5600">
                <a:solidFill>
                  <a:srgbClr val="07376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5600">
                <a:solidFill>
                  <a:srgbClr val="07376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5600">
                <a:solidFill>
                  <a:srgbClr val="07376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5600">
                <a:solidFill>
                  <a:srgbClr val="073763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>
            <a:off x="2619533" y="3343733"/>
            <a:ext cx="6953200" cy="14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800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1"/>
          <p:cNvGrpSpPr/>
          <p:nvPr/>
        </p:nvGrpSpPr>
        <p:grpSpPr>
          <a:xfrm>
            <a:off x="0" y="0"/>
            <a:ext cx="12204000" cy="6858000"/>
            <a:chOff x="0" y="0"/>
            <a:chExt cx="9153000" cy="5143500"/>
          </a:xfrm>
        </p:grpSpPr>
        <p:sp>
          <p:nvSpPr>
            <p:cNvPr id="58" name="Google Shape;58;p11"/>
            <p:cNvSpPr/>
            <p:nvPr/>
          </p:nvSpPr>
          <p:spPr>
            <a:xfrm>
              <a:off x="0" y="0"/>
              <a:ext cx="1734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" name="Google Shape;59;p11"/>
            <p:cNvSpPr/>
            <p:nvPr/>
          </p:nvSpPr>
          <p:spPr>
            <a:xfrm>
              <a:off x="8970600" y="0"/>
              <a:ext cx="173400" cy="514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" name="Google Shape;60;p11"/>
            <p:cNvSpPr/>
            <p:nvPr/>
          </p:nvSpPr>
          <p:spPr>
            <a:xfrm rot="-5400000">
              <a:off x="4489800" y="-4489800"/>
              <a:ext cx="173400" cy="915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" name="Google Shape;61;p11"/>
            <p:cNvSpPr/>
            <p:nvPr/>
          </p:nvSpPr>
          <p:spPr>
            <a:xfrm rot="-5400000">
              <a:off x="4489800" y="480300"/>
              <a:ext cx="173400" cy="915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2096800" y="4661933"/>
            <a:ext cx="7998400" cy="12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867">
                <a:solidFill>
                  <a:srgbClr val="073763"/>
                </a:solidFill>
                <a:latin typeface="Kalam Light"/>
                <a:ea typeface="Kalam Light"/>
                <a:cs typeface="Kalam Light"/>
                <a:sym typeface="Kalam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53864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/>
          <p:nvPr/>
        </p:nvSpPr>
        <p:spPr>
          <a:xfrm>
            <a:off x="2680333" y="246400"/>
            <a:ext cx="68316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66" name="Google Shape;66;p12"/>
          <p:cNvSpPr/>
          <p:nvPr/>
        </p:nvSpPr>
        <p:spPr>
          <a:xfrm>
            <a:off x="1019167" y="354400"/>
            <a:ext cx="2188400" cy="2188000"/>
          </a:xfrm>
          <a:prstGeom prst="ellipse">
            <a:avLst/>
          </a:prstGeom>
          <a:solidFill>
            <a:srgbClr val="E8B6A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2"/>
          <p:cNvSpPr/>
          <p:nvPr/>
        </p:nvSpPr>
        <p:spPr>
          <a:xfrm>
            <a:off x="5234167" y="719333"/>
            <a:ext cx="4277600" cy="29068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" name="Google Shape;69;p12"/>
          <p:cNvSpPr txBox="1">
            <a:spLocks noGrp="1"/>
          </p:cNvSpPr>
          <p:nvPr>
            <p:ph type="title" hasCustomPrompt="1"/>
          </p:nvPr>
        </p:nvSpPr>
        <p:spPr>
          <a:xfrm>
            <a:off x="2619400" y="2003467"/>
            <a:ext cx="6953200" cy="18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0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0" name="Google Shape;70;p12"/>
          <p:cNvSpPr txBox="1">
            <a:spLocks noGrp="1"/>
          </p:cNvSpPr>
          <p:nvPr>
            <p:ph type="subTitle" idx="1"/>
          </p:nvPr>
        </p:nvSpPr>
        <p:spPr>
          <a:xfrm>
            <a:off x="2619533" y="3861867"/>
            <a:ext cx="6953200" cy="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6288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 column text 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 flipH="1"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 flipH="1">
            <a:off x="3593433" y="1208833"/>
            <a:ext cx="32812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43" name="Google Shape;4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>
            <a:spLocks noGrp="1"/>
          </p:cNvSpPr>
          <p:nvPr>
            <p:ph type="subTitle" idx="1"/>
          </p:nvPr>
        </p:nvSpPr>
        <p:spPr>
          <a:xfrm flipH="1">
            <a:off x="3593433" y="2216433"/>
            <a:ext cx="3281200" cy="2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1870923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98519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82400" cy="6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2974433" y="17886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2"/>
          </p:nvPr>
        </p:nvSpPr>
        <p:spPr>
          <a:xfrm>
            <a:off x="2974433" y="2387167"/>
            <a:ext cx="30684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3"/>
          </p:nvPr>
        </p:nvSpPr>
        <p:spPr>
          <a:xfrm>
            <a:off x="7131567" y="17886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4"/>
          </p:nvPr>
        </p:nvSpPr>
        <p:spPr>
          <a:xfrm>
            <a:off x="7131567" y="2387167"/>
            <a:ext cx="30684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5"/>
          </p:nvPr>
        </p:nvSpPr>
        <p:spPr>
          <a:xfrm>
            <a:off x="2974433" y="40605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6"/>
          </p:nvPr>
        </p:nvSpPr>
        <p:spPr>
          <a:xfrm>
            <a:off x="2974433" y="4659067"/>
            <a:ext cx="30684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7"/>
          </p:nvPr>
        </p:nvSpPr>
        <p:spPr>
          <a:xfrm>
            <a:off x="7079567" y="40605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8"/>
          </p:nvPr>
        </p:nvSpPr>
        <p:spPr>
          <a:xfrm>
            <a:off x="7079567" y="4659067"/>
            <a:ext cx="30684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 idx="9" hasCustomPrompt="1"/>
          </p:nvPr>
        </p:nvSpPr>
        <p:spPr>
          <a:xfrm>
            <a:off x="1992033" y="1788667"/>
            <a:ext cx="982400" cy="4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rgbClr val="E8B6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13" hasCustomPrompt="1"/>
          </p:nvPr>
        </p:nvSpPr>
        <p:spPr>
          <a:xfrm>
            <a:off x="6149167" y="1788667"/>
            <a:ext cx="982400" cy="4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rgbClr val="E8B6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 idx="14" hasCustomPrompt="1"/>
          </p:nvPr>
        </p:nvSpPr>
        <p:spPr>
          <a:xfrm>
            <a:off x="1992033" y="4060567"/>
            <a:ext cx="982400" cy="4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rgbClr val="E8B6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t>xx%</a:t>
            </a:r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 idx="15" hasCustomPrompt="1"/>
          </p:nvPr>
        </p:nvSpPr>
        <p:spPr>
          <a:xfrm>
            <a:off x="6149167" y="4060567"/>
            <a:ext cx="930400" cy="4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3200" b="1">
                <a:solidFill>
                  <a:srgbClr val="E8B6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22814328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2726600" y="3140900"/>
            <a:ext cx="6738800" cy="13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solidFill>
                  <a:srgbClr val="07376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2726600" y="4478484"/>
            <a:ext cx="67388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2" hasCustomPrompt="1"/>
          </p:nvPr>
        </p:nvSpPr>
        <p:spPr>
          <a:xfrm>
            <a:off x="4796000" y="1396133"/>
            <a:ext cx="2600000" cy="17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rgbClr val="E8B6A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9357043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2726600" y="4029700"/>
            <a:ext cx="6738800" cy="4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000">
                <a:solidFill>
                  <a:srgbClr val="07376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2726600" y="2378773"/>
            <a:ext cx="6738800" cy="1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8652457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>
            <a:spLocks noGrp="1"/>
          </p:cNvSpPr>
          <p:nvPr>
            <p:ph type="title" hasCustomPrompt="1"/>
          </p:nvPr>
        </p:nvSpPr>
        <p:spPr>
          <a:xfrm>
            <a:off x="895500" y="2562133"/>
            <a:ext cx="5200400" cy="11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1"/>
          </p:nvPr>
        </p:nvSpPr>
        <p:spPr>
          <a:xfrm>
            <a:off x="895600" y="3861867"/>
            <a:ext cx="5200400" cy="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title" idx="2" hasCustomPrompt="1"/>
          </p:nvPr>
        </p:nvSpPr>
        <p:spPr>
          <a:xfrm>
            <a:off x="6096000" y="2562133"/>
            <a:ext cx="5200400" cy="11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3"/>
          </p:nvPr>
        </p:nvSpPr>
        <p:spPr>
          <a:xfrm>
            <a:off x="6096100" y="3861867"/>
            <a:ext cx="5200400" cy="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568500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8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684297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914400" y="1190567"/>
            <a:ext cx="45828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1"/>
          </p:nvPr>
        </p:nvSpPr>
        <p:spPr>
          <a:xfrm>
            <a:off x="914400" y="2198167"/>
            <a:ext cx="4582800" cy="35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383500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8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1"/>
          </p:nvPr>
        </p:nvSpPr>
        <p:spPr>
          <a:xfrm>
            <a:off x="1110567" y="32312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2"/>
          </p:nvPr>
        </p:nvSpPr>
        <p:spPr>
          <a:xfrm>
            <a:off x="1110567" y="3829765"/>
            <a:ext cx="3068400" cy="1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3"/>
          </p:nvPr>
        </p:nvSpPr>
        <p:spPr>
          <a:xfrm>
            <a:off x="4571400" y="32312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4"/>
          </p:nvPr>
        </p:nvSpPr>
        <p:spPr>
          <a:xfrm>
            <a:off x="4571400" y="3829765"/>
            <a:ext cx="3068400" cy="1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5"/>
          </p:nvPr>
        </p:nvSpPr>
        <p:spPr>
          <a:xfrm>
            <a:off x="8032200" y="32312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6"/>
          </p:nvPr>
        </p:nvSpPr>
        <p:spPr>
          <a:xfrm>
            <a:off x="8032200" y="3829765"/>
            <a:ext cx="3068400" cy="11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1354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8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1"/>
          </p:nvPr>
        </p:nvSpPr>
        <p:spPr>
          <a:xfrm>
            <a:off x="2827700" y="17886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ubTitle" idx="2"/>
          </p:nvPr>
        </p:nvSpPr>
        <p:spPr>
          <a:xfrm>
            <a:off x="2827700" y="2387167"/>
            <a:ext cx="30684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3"/>
          </p:nvPr>
        </p:nvSpPr>
        <p:spPr>
          <a:xfrm>
            <a:off x="7391233" y="17886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4"/>
          </p:nvPr>
        </p:nvSpPr>
        <p:spPr>
          <a:xfrm>
            <a:off x="7391233" y="2387167"/>
            <a:ext cx="30684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5"/>
          </p:nvPr>
        </p:nvSpPr>
        <p:spPr>
          <a:xfrm>
            <a:off x="2827700" y="40605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6"/>
          </p:nvPr>
        </p:nvSpPr>
        <p:spPr>
          <a:xfrm>
            <a:off x="2827700" y="4659067"/>
            <a:ext cx="30684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7"/>
          </p:nvPr>
        </p:nvSpPr>
        <p:spPr>
          <a:xfrm>
            <a:off x="7339233" y="40605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8"/>
          </p:nvPr>
        </p:nvSpPr>
        <p:spPr>
          <a:xfrm>
            <a:off x="7339233" y="4659067"/>
            <a:ext cx="30684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90456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8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1"/>
          </p:nvPr>
        </p:nvSpPr>
        <p:spPr>
          <a:xfrm>
            <a:off x="1110567" y="248741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2"/>
          </p:nvPr>
        </p:nvSpPr>
        <p:spPr>
          <a:xfrm>
            <a:off x="1110567" y="2984216"/>
            <a:ext cx="306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3"/>
          </p:nvPr>
        </p:nvSpPr>
        <p:spPr>
          <a:xfrm>
            <a:off x="4571400" y="248741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4"/>
          </p:nvPr>
        </p:nvSpPr>
        <p:spPr>
          <a:xfrm>
            <a:off x="4571400" y="2984216"/>
            <a:ext cx="306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5"/>
          </p:nvPr>
        </p:nvSpPr>
        <p:spPr>
          <a:xfrm>
            <a:off x="8032200" y="248741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6"/>
          </p:nvPr>
        </p:nvSpPr>
        <p:spPr>
          <a:xfrm>
            <a:off x="8032200" y="2984216"/>
            <a:ext cx="306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7"/>
          </p:nvPr>
        </p:nvSpPr>
        <p:spPr>
          <a:xfrm>
            <a:off x="1110567" y="48782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8"/>
          </p:nvPr>
        </p:nvSpPr>
        <p:spPr>
          <a:xfrm>
            <a:off x="1110567" y="5375067"/>
            <a:ext cx="306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9"/>
          </p:nvPr>
        </p:nvSpPr>
        <p:spPr>
          <a:xfrm>
            <a:off x="4571400" y="48782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ubTitle" idx="13"/>
          </p:nvPr>
        </p:nvSpPr>
        <p:spPr>
          <a:xfrm>
            <a:off x="4571400" y="5375067"/>
            <a:ext cx="306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4"/>
          </p:nvPr>
        </p:nvSpPr>
        <p:spPr>
          <a:xfrm>
            <a:off x="8032200" y="4878267"/>
            <a:ext cx="3068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267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jalla One"/>
              <a:buNone/>
              <a:defRPr sz="2133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15"/>
          </p:nvPr>
        </p:nvSpPr>
        <p:spPr>
          <a:xfrm>
            <a:off x="8032200" y="5375067"/>
            <a:ext cx="306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6525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9"/>
          <p:cNvSpPr/>
          <p:nvPr/>
        </p:nvSpPr>
        <p:spPr>
          <a:xfrm>
            <a:off x="4104767" y="1223500"/>
            <a:ext cx="4207600" cy="4207600"/>
          </a:xfrm>
          <a:prstGeom prst="ellipse">
            <a:avLst/>
          </a:prstGeom>
          <a:solidFill>
            <a:srgbClr val="E8B6A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8" name="Google Shape;4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1981200" y="2311700"/>
            <a:ext cx="8229600" cy="20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22067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/>
          <p:nvPr/>
        </p:nvSpPr>
        <p:spPr>
          <a:xfrm flipH="1"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2163100" y="593367"/>
            <a:ext cx="788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2144100" y="1356967"/>
            <a:ext cx="790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346090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/>
          <p:nvPr/>
        </p:nvSpPr>
        <p:spPr>
          <a:xfrm flipH="1"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6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1"/>
          </p:nvPr>
        </p:nvSpPr>
        <p:spPr>
          <a:xfrm>
            <a:off x="914400" y="1356967"/>
            <a:ext cx="10363200" cy="47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77034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964400" y="900900"/>
            <a:ext cx="4911600" cy="9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1"/>
          </p:nvPr>
        </p:nvSpPr>
        <p:spPr>
          <a:xfrm>
            <a:off x="964467" y="1990967"/>
            <a:ext cx="4911600" cy="15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914400" y="4396167"/>
            <a:ext cx="4911600" cy="9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67">
                <a:solidFill>
                  <a:schemeClr val="dk2"/>
                </a:solidFill>
                <a:latin typeface="Kanit Light"/>
                <a:ea typeface="Kanit Light"/>
                <a:cs typeface="Kanit Light"/>
                <a:sym typeface="Kanit Light"/>
              </a:rPr>
              <a:t>CREDITS: This presentation template was created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Kanit"/>
                <a:ea typeface="Kanit"/>
                <a:cs typeface="Kanit"/>
                <a:sym typeface="Kani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Kanit Light"/>
                <a:ea typeface="Kanit Light"/>
                <a:cs typeface="Kanit Light"/>
                <a:sym typeface="Kanit Light"/>
              </a:rPr>
              <a:t>, including icons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Kanit"/>
                <a:ea typeface="Kanit"/>
                <a:cs typeface="Kanit"/>
                <a:sym typeface="Kani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Kanit Light"/>
                <a:ea typeface="Kanit Light"/>
                <a:cs typeface="Kanit Light"/>
                <a:sym typeface="Kanit Light"/>
              </a:rPr>
              <a:t>, infographics &amp; images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Kanit"/>
                <a:ea typeface="Kanit"/>
                <a:cs typeface="Kanit"/>
                <a:sym typeface="Kani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>
                <a:solidFill>
                  <a:schemeClr val="dk2"/>
                </a:solidFill>
                <a:latin typeface="Kanit Light"/>
                <a:ea typeface="Kanit Light"/>
                <a:cs typeface="Kanit Light"/>
                <a:sym typeface="Kanit Light"/>
              </a:rPr>
              <a:t>.</a:t>
            </a:r>
            <a:endParaRPr sz="1467">
              <a:solidFill>
                <a:schemeClr val="dk2"/>
              </a:solidFill>
              <a:latin typeface="Kanit Light"/>
              <a:ea typeface="Kanit Light"/>
              <a:cs typeface="Kanit Light"/>
              <a:sym typeface="Kani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7">
              <a:solidFill>
                <a:schemeClr val="dk2"/>
              </a:solidFill>
              <a:latin typeface="Kanit Light"/>
              <a:ea typeface="Kanit Light"/>
              <a:cs typeface="Kanit Light"/>
              <a:sym typeface="Kanit Light"/>
            </a:endParaRPr>
          </a:p>
        </p:txBody>
      </p:sp>
    </p:spTree>
    <p:extLst>
      <p:ext uri="{BB962C8B-B14F-4D97-AF65-F5344CB8AC3E}">
        <p14:creationId xmlns:p14="http://schemas.microsoft.com/office/powerpoint/2010/main" val="5657998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67755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501216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12944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178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69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226800" y="246400"/>
            <a:ext cx="11738400" cy="63652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2619400" y="2250000"/>
            <a:ext cx="6953200" cy="9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5600">
                <a:solidFill>
                  <a:srgbClr val="07376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5600">
                <a:solidFill>
                  <a:srgbClr val="07376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5600">
                <a:solidFill>
                  <a:srgbClr val="07376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5600">
                <a:solidFill>
                  <a:srgbClr val="07376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5600">
                <a:solidFill>
                  <a:srgbClr val="07376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5600">
                <a:solidFill>
                  <a:srgbClr val="07376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5600">
                <a:solidFill>
                  <a:srgbClr val="07376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5600">
                <a:solidFill>
                  <a:srgbClr val="07376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200"/>
              <a:buNone/>
              <a:defRPr sz="5600">
                <a:solidFill>
                  <a:srgbClr val="073763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>
            <a:off x="2619533" y="3343733"/>
            <a:ext cx="6953200" cy="14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45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84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Relationship Id="rId27" Type="http://schemas.openxmlformats.org/officeDocument/2006/relationships/slideLayout" Target="../slideLayouts/slideLayout8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8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4400" y="1536633"/>
            <a:ext cx="10382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nit Light"/>
              <a:buChar char="●"/>
              <a:defRPr sz="1800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○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■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●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○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■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●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○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■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375224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  <p:sldLayoutId id="2147483804" r:id="rId19"/>
    <p:sldLayoutId id="2147483805" r:id="rId20"/>
    <p:sldLayoutId id="2147483806" r:id="rId21"/>
    <p:sldLayoutId id="2147483807" r:id="rId22"/>
    <p:sldLayoutId id="2147483808" r:id="rId23"/>
    <p:sldLayoutId id="2147483809" r:id="rId24"/>
    <p:sldLayoutId id="2147483810" r:id="rId25"/>
    <p:sldLayoutId id="2147483811" r:id="rId26"/>
    <p:sldLayoutId id="2147483812" r:id="rId27"/>
    <p:sldLayoutId id="2147483813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35562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1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8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4400" y="1536633"/>
            <a:ext cx="10382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nit Light"/>
              <a:buChar char="●"/>
              <a:defRPr sz="1800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○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■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●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○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■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●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○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■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239877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6" r:id="rId20"/>
    <p:sldLayoutId id="2147483837" r:id="rId21"/>
    <p:sldLayoutId id="2147483838" r:id="rId22"/>
    <p:sldLayoutId id="2147483839" r:id="rId23"/>
    <p:sldLayoutId id="2147483840" r:id="rId24"/>
    <p:sldLayoutId id="2147483841" r:id="rId25"/>
    <p:sldLayoutId id="2147483842" r:id="rId26"/>
    <p:sldLayoutId id="2147483843" r:id="rId27"/>
    <p:sldLayoutId id="2147483844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63571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4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82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Kalam"/>
              <a:buNone/>
              <a:defRPr sz="2800">
                <a:solidFill>
                  <a:srgbClr val="07376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4400" y="1536633"/>
            <a:ext cx="10382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nit Light"/>
              <a:buChar char="●"/>
              <a:defRPr sz="1800"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○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■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●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○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■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●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○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nit Light"/>
              <a:buChar char="■"/>
              <a:defRPr>
                <a:solidFill>
                  <a:srgbClr val="434343"/>
                </a:solidFill>
                <a:latin typeface="Kanit Light"/>
                <a:ea typeface="Kanit Light"/>
                <a:cs typeface="Kanit Light"/>
                <a:sym typeface="Kanit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89160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  <p:sldLayoutId id="2147483873" r:id="rId26"/>
    <p:sldLayoutId id="2147483874" r:id="rId27"/>
    <p:sldLayoutId id="2147483875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37027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7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A person skiing down a mountain&#10;&#10;Description automatically generated with medium confidence">
            <a:extLst>
              <a:ext uri="{FF2B5EF4-FFF2-40B4-BE49-F238E27FC236}">
                <a16:creationId xmlns:a16="http://schemas.microsoft.com/office/drawing/2014/main" id="{913B2833-E955-5A79-9509-A11F264231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99E8AF-1D52-2E6D-F210-DE818AEF4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752387" cy="3204134"/>
          </a:xfrm>
        </p:spPr>
        <p:txBody>
          <a:bodyPr anchor="b"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Don’t wait, ski!</a:t>
            </a:r>
            <a:br>
              <a:rPr lang="sr-Cyrl-RS" sz="4800" dirty="0">
                <a:solidFill>
                  <a:schemeClr val="bg1"/>
                </a:solidFill>
              </a:rPr>
            </a:br>
            <a:br>
              <a:rPr lang="sr-Cyrl-RS" sz="4800" dirty="0">
                <a:solidFill>
                  <a:schemeClr val="bg1"/>
                </a:solidFill>
              </a:rPr>
            </a:br>
            <a:br>
              <a:rPr lang="sr-Cyrl-RS" sz="4800" dirty="0">
                <a:solidFill>
                  <a:schemeClr val="bg1"/>
                </a:solidFill>
              </a:rPr>
            </a:br>
            <a:br>
              <a:rPr lang="sr-Cyrl-RS" sz="4800" dirty="0">
                <a:solidFill>
                  <a:schemeClr val="bg1"/>
                </a:solidFill>
              </a:rPr>
            </a:br>
            <a:r>
              <a:rPr lang="sr-Cyrl-RS" sz="4800" dirty="0">
                <a:solidFill>
                  <a:schemeClr val="bg1"/>
                </a:solidFill>
              </a:rPr>
              <a:t>Маркетинг план 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EEBE6-1532-AE60-EBBF-4D7007DCE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sr-Cyrl-RS" sz="2000" dirty="0">
                <a:solidFill>
                  <a:schemeClr val="bg1"/>
                </a:solidFill>
              </a:rPr>
              <a:t>Ана Радовановић 0282/19</a:t>
            </a:r>
          </a:p>
          <a:p>
            <a:r>
              <a:rPr lang="sr-Cyrl-RS" sz="2000" dirty="0">
                <a:solidFill>
                  <a:schemeClr val="bg1"/>
                </a:solidFill>
              </a:rPr>
              <a:t>Јована Јаћимовић 0593/19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F107F-7AA8-D3DB-CCA8-A5B2DE8FF7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09750" y="593725"/>
            <a:ext cx="10382250" cy="763588"/>
          </a:xfrm>
        </p:spPr>
        <p:txBody>
          <a:bodyPr wrap="square" anchor="t">
            <a:noAutofit/>
          </a:bodyPr>
          <a:lstStyle/>
          <a:p>
            <a:r>
              <a:rPr lang="sr-Cyrl-RS" sz="4400" dirty="0"/>
              <a:t>Анализа тржишта и развој софтвера</a:t>
            </a:r>
            <a:endParaRPr lang="en-US" sz="44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3DC19C-BC8D-8054-7AD9-9408DBB38DB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73052231"/>
              </p:ext>
            </p:extLst>
          </p:nvPr>
        </p:nvGraphicFramePr>
        <p:xfrm>
          <a:off x="904875" y="1536700"/>
          <a:ext cx="10382250" cy="4554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7488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D77EC-4AF7-2C9E-E838-ED7E3CAF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SWOT</a:t>
            </a:r>
            <a:r>
              <a:rPr lang="en-US" sz="4000" dirty="0"/>
              <a:t> </a:t>
            </a:r>
            <a:r>
              <a:rPr lang="sr-Cyrl-RS" sz="4000" dirty="0"/>
              <a:t>анализа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6F551-CCA4-07A0-BBAE-95A927317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3953" y="1503391"/>
            <a:ext cx="1878575" cy="675861"/>
          </a:xfrm>
        </p:spPr>
        <p:txBody>
          <a:bodyPr>
            <a:normAutofit/>
          </a:bodyPr>
          <a:lstStyle/>
          <a:p>
            <a:r>
              <a:rPr lang="en-US" b="1" dirty="0"/>
              <a:t>Strengths </a:t>
            </a:r>
            <a:endParaRPr lang="sr-Cyrl-RS" b="1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79441B4E-65AD-5D0A-BC52-C490010933D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-13571" y="1893015"/>
            <a:ext cx="4774966" cy="1535985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sr-Cyrl-RS" dirty="0"/>
              <a:t>Врсни стручњаци на пољу менаџмента, мобилних апликација, </a:t>
            </a:r>
            <a:r>
              <a:rPr lang="sr-Cyrl-RS" dirty="0" err="1"/>
              <a:t>неуралних</a:t>
            </a:r>
            <a:r>
              <a:rPr lang="sr-Cyrl-RS" dirty="0"/>
              <a:t> мрежа, маркетинга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Cyrl-RS" dirty="0"/>
              <a:t>Иновативност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sr-Cyrl-R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364C479F-49E8-5508-CDCE-B4726EDEDF6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8098193" y="1535610"/>
            <a:ext cx="3068400" cy="496800"/>
          </a:xfrm>
        </p:spPr>
        <p:txBody>
          <a:bodyPr/>
          <a:lstStyle/>
          <a:p>
            <a:r>
              <a:rPr lang="en-US" b="1" dirty="0"/>
              <a:t>Weakness</a:t>
            </a:r>
            <a:endParaRPr lang="en-US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47ED79E6-47BD-42C3-6E2F-D33BC8DA7AE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430607" y="1948248"/>
            <a:ext cx="3120400" cy="123067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sr-Cyrl-RS" dirty="0"/>
              <a:t>Недостатак</a:t>
            </a:r>
            <a:r>
              <a:rPr lang="en-US" dirty="0"/>
              <a:t> </a:t>
            </a:r>
            <a:r>
              <a:rPr lang="sr-Cyrl-RS" dirty="0"/>
              <a:t>партнера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sr-Cyrl-RS" dirty="0"/>
              <a:t>Недостатак инвеститора</a:t>
            </a:r>
            <a:endParaRPr lang="en-US" b="1" dirty="0"/>
          </a:p>
          <a:p>
            <a:endParaRPr lang="en-US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DCC14513-62BF-C3D9-979E-029CCC5CB11E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692995" y="3313514"/>
            <a:ext cx="3068400" cy="496800"/>
          </a:xfrm>
        </p:spPr>
        <p:txBody>
          <a:bodyPr/>
          <a:lstStyle/>
          <a:p>
            <a:r>
              <a:rPr lang="en-US" b="1" dirty="0"/>
              <a:t>Opportunities</a:t>
            </a:r>
            <a:endParaRPr lang="sr-Cyrl-RS" b="1" dirty="0"/>
          </a:p>
          <a:p>
            <a:endParaRPr lang="en-US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4054B037-FFD6-0235-F97C-D1A08E0B9FD8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66952" y="3735829"/>
            <a:ext cx="3979836" cy="2131347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sr-Cyrl-RS" dirty="0"/>
              <a:t>Корак уз корак са технолошким трендовима широм света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Cyrl-RS" dirty="0"/>
              <a:t>Недостатак конкуренције на домаћем и </a:t>
            </a:r>
            <a:r>
              <a:rPr lang="sr-Cyrl-RS" dirty="0" err="1"/>
              <a:t>сведском</a:t>
            </a:r>
            <a:r>
              <a:rPr lang="sr-Cyrl-RS" dirty="0"/>
              <a:t> тржишту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Cyrl-RS" dirty="0" err="1"/>
              <a:t>Проширљивост</a:t>
            </a:r>
            <a:endParaRPr lang="sr-Cyrl-RS" dirty="0"/>
          </a:p>
          <a:p>
            <a:endParaRPr lang="en-US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5B8A0450-BCDD-473A-5CA0-3153490CD4D9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8228400" y="3239029"/>
            <a:ext cx="3068400" cy="496800"/>
          </a:xfrm>
        </p:spPr>
        <p:txBody>
          <a:bodyPr/>
          <a:lstStyle/>
          <a:p>
            <a:r>
              <a:rPr lang="en-US" b="1" dirty="0"/>
              <a:t>Threats</a:t>
            </a:r>
            <a:endParaRPr lang="sr-Cyrl-RS" b="1" dirty="0"/>
          </a:p>
          <a:p>
            <a:endParaRPr lang="en-US" dirty="0"/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92D4F783-758A-9B0E-B3E2-1D583256CC45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6323684" y="3735829"/>
            <a:ext cx="4227323" cy="2248211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 </a:t>
            </a:r>
            <a:r>
              <a:rPr lang="sr-Cyrl-RS" dirty="0"/>
              <a:t>Финансијска несигурност у виду незаинтересованих оглашивача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Cyrl-RS" dirty="0"/>
              <a:t> Социолошки фактор у виду старосног доба популације у Србији, односно њихова дигитална писменост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142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7E9FE-4F9A-A02E-FF4B-074F17CDB25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70279" y="394942"/>
            <a:ext cx="10382250" cy="763588"/>
          </a:xfrm>
        </p:spPr>
        <p:txBody>
          <a:bodyPr>
            <a:noAutofit/>
          </a:bodyPr>
          <a:lstStyle/>
          <a:p>
            <a:pPr algn="ctr"/>
            <a:r>
              <a:rPr lang="sr-Cyrl-RS" sz="4400" dirty="0"/>
              <a:t>Преглед промотивних активности</a:t>
            </a:r>
            <a:endParaRPr lang="en-US" sz="4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88B0ABA-9DFC-1CD0-1691-70FEE83B80B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33133412"/>
              </p:ext>
            </p:extLst>
          </p:nvPr>
        </p:nvGraphicFramePr>
        <p:xfrm>
          <a:off x="904876" y="1900362"/>
          <a:ext cx="10382247" cy="2467008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460749">
                  <a:extLst>
                    <a:ext uri="{9D8B030D-6E8A-4147-A177-3AD203B41FA5}">
                      <a16:colId xmlns:a16="http://schemas.microsoft.com/office/drawing/2014/main" val="3570821497"/>
                    </a:ext>
                  </a:extLst>
                </a:gridCol>
                <a:gridCol w="3460749">
                  <a:extLst>
                    <a:ext uri="{9D8B030D-6E8A-4147-A177-3AD203B41FA5}">
                      <a16:colId xmlns:a16="http://schemas.microsoft.com/office/drawing/2014/main" val="3754901940"/>
                    </a:ext>
                  </a:extLst>
                </a:gridCol>
                <a:gridCol w="3460749">
                  <a:extLst>
                    <a:ext uri="{9D8B030D-6E8A-4147-A177-3AD203B41FA5}">
                      <a16:colId xmlns:a16="http://schemas.microsoft.com/office/drawing/2014/main" val="2048709299"/>
                    </a:ext>
                  </a:extLst>
                </a:gridCol>
              </a:tblGrid>
              <a:tr h="378748">
                <a:tc>
                  <a:txBody>
                    <a:bodyPr/>
                    <a:lstStyle/>
                    <a:p>
                      <a:pPr algn="ctr"/>
                      <a:r>
                        <a:rPr lang="sr-Cyrl-RS" dirty="0"/>
                        <a:t>Активност</a:t>
                      </a:r>
                      <a:endParaRPr lang="en-US" dirty="0"/>
                    </a:p>
                  </a:txBody>
                  <a:tcPr marL="94384" marR="943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dirty="0"/>
                        <a:t>Период</a:t>
                      </a:r>
                      <a:endParaRPr lang="en-US" dirty="0"/>
                    </a:p>
                  </a:txBody>
                  <a:tcPr marL="94384" marR="943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dirty="0"/>
                        <a:t>Буџет</a:t>
                      </a:r>
                      <a:endParaRPr lang="en-US" dirty="0"/>
                    </a:p>
                  </a:txBody>
                  <a:tcPr marL="94384" marR="94384"/>
                </a:tc>
                <a:extLst>
                  <a:ext uri="{0D108BD9-81ED-4DB2-BD59-A6C34878D82A}">
                    <a16:rowId xmlns:a16="http://schemas.microsoft.com/office/drawing/2014/main" val="465454559"/>
                  </a:ext>
                </a:extLst>
              </a:tr>
              <a:tr h="665382">
                <a:tc>
                  <a:txBody>
                    <a:bodyPr/>
                    <a:lstStyle/>
                    <a:p>
                      <a:pPr algn="ctr"/>
                      <a:r>
                        <a:rPr lang="sr-Cyrl-RS"/>
                        <a:t>Рекламе у партнерским </a:t>
                      </a:r>
                      <a:r>
                        <a:rPr lang="sr-Cyrl-RS" dirty="0"/>
                        <a:t>просторијама</a:t>
                      </a:r>
                      <a:endParaRPr lang="en-US" dirty="0"/>
                    </a:p>
                  </a:txBody>
                  <a:tcPr marL="94384" marR="943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Cyrl-RS" dirty="0"/>
                        <a:t>01.08.2023. – 01.10.2023.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marL="94384" marR="943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dirty="0"/>
                        <a:t>-</a:t>
                      </a:r>
                      <a:endParaRPr lang="en-US" dirty="0"/>
                    </a:p>
                  </a:txBody>
                  <a:tcPr marL="94384" marR="94384"/>
                </a:tc>
                <a:extLst>
                  <a:ext uri="{0D108BD9-81ED-4DB2-BD59-A6C34878D82A}">
                    <a16:rowId xmlns:a16="http://schemas.microsoft.com/office/drawing/2014/main" val="2807788923"/>
                  </a:ext>
                </a:extLst>
              </a:tr>
              <a:tr h="6653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 </a:t>
                      </a:r>
                      <a:r>
                        <a:rPr lang="sr-Cyrl-RS" dirty="0"/>
                        <a:t>огласи</a:t>
                      </a:r>
                      <a:endParaRPr lang="en-US" dirty="0"/>
                    </a:p>
                  </a:txBody>
                  <a:tcPr marL="94384" marR="943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Cyrl-RS" dirty="0"/>
                        <a:t>01.01.2024. – 01.03.2024.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marL="94384" marR="943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dirty="0"/>
                        <a:t>600</a:t>
                      </a:r>
                      <a:r>
                        <a:rPr lang="en-US" dirty="0"/>
                        <a:t>€</a:t>
                      </a:r>
                    </a:p>
                  </a:txBody>
                  <a:tcPr marL="94384" marR="94384"/>
                </a:tc>
                <a:extLst>
                  <a:ext uri="{0D108BD9-81ED-4DB2-BD59-A6C34878D82A}">
                    <a16:rowId xmlns:a16="http://schemas.microsoft.com/office/drawing/2014/main" val="3990851203"/>
                  </a:ext>
                </a:extLst>
              </a:tr>
              <a:tr h="378748">
                <a:tc>
                  <a:txBody>
                    <a:bodyPr/>
                    <a:lstStyle/>
                    <a:p>
                      <a:pPr algn="ctr"/>
                      <a:r>
                        <a:rPr lang="sr-Cyrl-RS" dirty="0"/>
                        <a:t>Билборди и плакати</a:t>
                      </a:r>
                      <a:endParaRPr lang="en-US" dirty="0"/>
                    </a:p>
                  </a:txBody>
                  <a:tcPr marL="94384" marR="943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dirty="0"/>
                        <a:t>01.08.2023. – 01.10.2023.</a:t>
                      </a:r>
                      <a:endParaRPr lang="en-US" dirty="0"/>
                    </a:p>
                  </a:txBody>
                  <a:tcPr marL="94384" marR="943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dirty="0"/>
                        <a:t>1800</a:t>
                      </a:r>
                      <a:r>
                        <a:rPr lang="en-US" dirty="0"/>
                        <a:t>€</a:t>
                      </a:r>
                    </a:p>
                  </a:txBody>
                  <a:tcPr marL="94384" marR="94384"/>
                </a:tc>
                <a:extLst>
                  <a:ext uri="{0D108BD9-81ED-4DB2-BD59-A6C34878D82A}">
                    <a16:rowId xmlns:a16="http://schemas.microsoft.com/office/drawing/2014/main" val="1268094511"/>
                  </a:ext>
                </a:extLst>
              </a:tr>
              <a:tr h="3787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YouTube </a:t>
                      </a:r>
                      <a:r>
                        <a:rPr lang="sr-Cyrl-RS" dirty="0"/>
                        <a:t>реклама</a:t>
                      </a:r>
                      <a:endParaRPr lang="en-US" dirty="0"/>
                    </a:p>
                  </a:txBody>
                  <a:tcPr marL="94384" marR="943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dirty="0"/>
                        <a:t>01.01.2024. – 01.03.2024.</a:t>
                      </a:r>
                      <a:endParaRPr lang="en-US" dirty="0"/>
                    </a:p>
                  </a:txBody>
                  <a:tcPr marL="94384" marR="943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dirty="0"/>
                        <a:t>600</a:t>
                      </a:r>
                      <a:r>
                        <a:rPr lang="en-US" dirty="0"/>
                        <a:t>€</a:t>
                      </a:r>
                    </a:p>
                  </a:txBody>
                  <a:tcPr marL="94384" marR="94384"/>
                </a:tc>
                <a:extLst>
                  <a:ext uri="{0D108BD9-81ED-4DB2-BD59-A6C34878D82A}">
                    <a16:rowId xmlns:a16="http://schemas.microsoft.com/office/drawing/2014/main" val="3403738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989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FF5B-6295-4BB7-300B-22E938D73F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5860" y="307478"/>
            <a:ext cx="10363200" cy="763588"/>
          </a:xfrm>
        </p:spPr>
        <p:txBody>
          <a:bodyPr wrap="square" anchor="t">
            <a:noAutofit/>
          </a:bodyPr>
          <a:lstStyle/>
          <a:p>
            <a:pPr algn="ctr"/>
            <a:r>
              <a:rPr lang="sr-Cyrl-RS" sz="4400" dirty="0"/>
              <a:t>Механизам контроле и очекивани резултати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CCBF7-67D9-53C1-E4C2-8C3CDD4678C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2034" y="1867356"/>
            <a:ext cx="10363200" cy="478155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sr-Cyrl-RS" b="1" dirty="0"/>
              <a:t>Механизми контроле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sr-Cyrl-RS" sz="1867" dirty="0"/>
              <a:t>У току фазе маркетинга редовно ће се пратити број новоотворених корисничких налога, како премијум, тако и обичних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sr-Cyrl-RS" sz="1867" dirty="0"/>
              <a:t>Након сваке промотивне активности правиће се извештај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sr-Cyrl-RS" sz="1867" dirty="0"/>
          </a:p>
          <a:p>
            <a:pPr>
              <a:spcAft>
                <a:spcPts val="600"/>
              </a:spcAft>
            </a:pPr>
            <a:r>
              <a:rPr lang="sr-Cyrl-RS" b="1" dirty="0"/>
              <a:t>Очекивани резултати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sr-Cyrl-RS" sz="1867" dirty="0"/>
              <a:t>Апликацију ће користити 70% скијаша након 3 године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sr-Cyrl-RS" sz="1867" dirty="0"/>
              <a:t>Даља корисничка подршка, уз могуће додавање нових функционалности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sr-Cyrl-RS" sz="1867" dirty="0"/>
              <a:t>Софтвер ће моћи да издржава себе као и пројектни тим</a:t>
            </a:r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3392181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773C-0D8D-107D-AED2-133560E5A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50967"/>
            <a:ext cx="6738800" cy="2353600"/>
          </a:xfrm>
        </p:spPr>
        <p:txBody>
          <a:bodyPr wrap="square" anchor="ctr">
            <a:normAutofit/>
          </a:bodyPr>
          <a:lstStyle/>
          <a:p>
            <a:r>
              <a:rPr lang="sr-Cyrl-RS" dirty="0"/>
              <a:t>Хвала на пажњи!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975891"/>
      </p:ext>
    </p:extLst>
  </p:cSld>
  <p:clrMapOvr>
    <a:masterClrMapping/>
  </p:clrMapOvr>
</p:sld>
</file>

<file path=ppt/theme/theme1.xml><?xml version="1.0" encoding="utf-8"?>
<a:theme xmlns:a="http://schemas.openxmlformats.org/drawingml/2006/main" name="Snow Backgrounds Portfolio by Slides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4E647B"/>
      </a:lt2>
      <a:accent1>
        <a:srgbClr val="F4F9FE"/>
      </a:accent1>
      <a:accent2>
        <a:srgbClr val="C4D2E7"/>
      </a:accent2>
      <a:accent3>
        <a:srgbClr val="7495B8"/>
      </a:accent3>
      <a:accent4>
        <a:srgbClr val="073763"/>
      </a:accent4>
      <a:accent5>
        <a:srgbClr val="E8B6AD"/>
      </a:accent5>
      <a:accent6>
        <a:srgbClr val="4E647B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now Backgrounds Portfolio by Slides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4E647B"/>
      </a:lt2>
      <a:accent1>
        <a:srgbClr val="F4F9FE"/>
      </a:accent1>
      <a:accent2>
        <a:srgbClr val="C4D2E7"/>
      </a:accent2>
      <a:accent3>
        <a:srgbClr val="7495B8"/>
      </a:accent3>
      <a:accent4>
        <a:srgbClr val="073763"/>
      </a:accent4>
      <a:accent5>
        <a:srgbClr val="E8B6AD"/>
      </a:accent5>
      <a:accent6>
        <a:srgbClr val="4E647B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now Backgrounds Portfolio by Slides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4E647B"/>
      </a:lt2>
      <a:accent1>
        <a:srgbClr val="F4F9FE"/>
      </a:accent1>
      <a:accent2>
        <a:srgbClr val="C4D2E7"/>
      </a:accent2>
      <a:accent3>
        <a:srgbClr val="7495B8"/>
      </a:accent3>
      <a:accent4>
        <a:srgbClr val="073763"/>
      </a:accent4>
      <a:accent5>
        <a:srgbClr val="E8B6AD"/>
      </a:accent5>
      <a:accent6>
        <a:srgbClr val="4E647B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Snow Backgrounds Portfolio by Slidesgo</Template>
  <TotalTime>305</TotalTime>
  <Words>270</Words>
  <Application>Microsoft Office PowerPoint</Application>
  <PresentationFormat>Widescreen</PresentationFormat>
  <Paragraphs>48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</vt:i4>
      </vt:variant>
    </vt:vector>
  </HeadingPairs>
  <TitlesOfParts>
    <vt:vector size="22" baseType="lpstr">
      <vt:lpstr>Anaheim</vt:lpstr>
      <vt:lpstr>Arial</vt:lpstr>
      <vt:lpstr>Fjalla One</vt:lpstr>
      <vt:lpstr>Kalam</vt:lpstr>
      <vt:lpstr>Kalam Light</vt:lpstr>
      <vt:lpstr>Kanit</vt:lpstr>
      <vt:lpstr>Kanit Light</vt:lpstr>
      <vt:lpstr>Proxima Nova</vt:lpstr>
      <vt:lpstr>Proxima Nova Semibold</vt:lpstr>
      <vt:lpstr>Wingdings</vt:lpstr>
      <vt:lpstr>Snow Backgrounds Portfolio by Slidesgo</vt:lpstr>
      <vt:lpstr>Slidesgo Final Pages</vt:lpstr>
      <vt:lpstr>1_Snow Backgrounds Portfolio by Slidesgo</vt:lpstr>
      <vt:lpstr>1_Slidesgo Final Pages</vt:lpstr>
      <vt:lpstr>2_Snow Backgrounds Portfolio by Slidesgo</vt:lpstr>
      <vt:lpstr>2_Slidesgo Final Pages</vt:lpstr>
      <vt:lpstr>Don’t wait, ski!    Маркетинг план </vt:lpstr>
      <vt:lpstr>Анализа тржишта и развој софтвера</vt:lpstr>
      <vt:lpstr>SWOT анализа</vt:lpstr>
      <vt:lpstr>Преглед промотивних активности</vt:lpstr>
      <vt:lpstr>Механизам контроле и очекивани резултати</vt:lpstr>
      <vt:lpstr>Хвала на пажњи!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Don’t wait, ski!    Маркетинг план </dc:title>
  <dc:creator>Јована Јаћимовић</dc:creator>
  <cp:lastModifiedBy>Ана Радовановић</cp:lastModifiedBy>
  <cp:revision>4</cp:revision>
  <dcterms:created xsi:type="dcterms:W3CDTF">2022-06-20T09:12:15Z</dcterms:created>
  <dcterms:modified xsi:type="dcterms:W3CDTF">2022-06-21T08:42:30Z</dcterms:modified>
</cp:coreProperties>
</file>